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
      <p:font typeface="Wingdings 3" pitchFamily="2" charset="2"/>
      <p:regular r:id="rId27"/>
    </p:embeddedFont>
  </p:embeddedFontLst>
  <p:custDataLst>
    <p:tags r:id="rId2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79"/>
    <p:restoredTop sz="94789"/>
  </p:normalViewPr>
  <p:slideViewPr>
    <p:cSldViewPr snapToGrid="0">
      <p:cViewPr varScale="1">
        <p:scale>
          <a:sx n="117" d="100"/>
          <a:sy n="117" d="100"/>
        </p:scale>
        <p:origin x="360" y="16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tags" Target="tags/tag1.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20280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4711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98564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pPr marL="0" lvl="0" indent="0" algn="r" rtl="0">
              <a:spcBef>
                <a:spcPts val="0"/>
              </a:spcBef>
              <a:spcAft>
                <a:spcPts val="0"/>
              </a:spcAft>
              <a:buNone/>
            </a:pPr>
            <a:fld id="{00000000-1234-1234-1234-123412341234}"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86795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845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7735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822174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68386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218943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87847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553256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97997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89268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3217912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49221865"/>
      </p:ext>
    </p:extLst>
  </p:cSld>
  <p:clrMap bg1="dk1" tx1="lt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5.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10.m4a"/><Relationship Id="rId7" Type="http://schemas.openxmlformats.org/officeDocument/2006/relationships/image" Target="../media/image11.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4.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media11.m4a"/><Relationship Id="rId7" Type="http://schemas.openxmlformats.org/officeDocument/2006/relationships/image" Target="../media/image13.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4.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5.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5.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4.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5.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4.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5.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4.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5.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4.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loadninja.com/" TargetMode="External"/><Relationship Id="rId3" Type="http://schemas.openxmlformats.org/officeDocument/2006/relationships/audio" Target="../media/media17.m4a"/><Relationship Id="rId7" Type="http://schemas.openxmlformats.org/officeDocument/2006/relationships/hyperlink" Target="https://www.intruder.io/" TargetMode="External"/><Relationship Id="rId12" Type="http://schemas.openxmlformats.org/officeDocument/2006/relationships/image" Target="../media/image5.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hyperlink" Target="https://www.perforce.com/blog/kw/devsecops-pipeline-overview#:~:text=Free%20Klocwork%20Trial-,What%20Is%20a%20DevSecOps%20Pipeline%3F,secure%20software%20faster%20and%20easier" TargetMode="External"/><Relationship Id="rId11" Type="http://schemas.openxmlformats.org/officeDocument/2006/relationships/image" Target="../media/image4.png"/><Relationship Id="rId5" Type="http://schemas.openxmlformats.org/officeDocument/2006/relationships/notesSlide" Target="../notesSlides/notesSlide17.xml"/><Relationship Id="rId10" Type="http://schemas.openxmlformats.org/officeDocument/2006/relationships/hyperlink" Target="https://www.parasoft.com/products/parasoft-c-ctest/" TargetMode="External"/><Relationship Id="rId4" Type="http://schemas.openxmlformats.org/officeDocument/2006/relationships/slideLayout" Target="../slideLayouts/slideLayout2.xml"/><Relationship Id="rId9" Type="http://schemas.openxmlformats.org/officeDocument/2006/relationships/hyperlink" Target="https://logentries.co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2.m4a"/><Relationship Id="rId7" Type="http://schemas.openxmlformats.org/officeDocument/2006/relationships/image" Target="../media/image4.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5.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4.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5.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5.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4.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5.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4.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5.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8.m4a"/><Relationship Id="rId7" Type="http://schemas.openxmlformats.org/officeDocument/2006/relationships/image" Target="../media/image7.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9.m4a"/><Relationship Id="rId7" Type="http://schemas.openxmlformats.org/officeDocument/2006/relationships/image" Target="../media/image9.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4.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081825" y="667050"/>
            <a:ext cx="7727323" cy="226855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sz="4800" dirty="0"/>
              <a:t>Green Pace Security Policy</a:t>
            </a:r>
            <a:endParaRPr sz="4800" dirty="0"/>
          </a:p>
        </p:txBody>
      </p:sp>
      <p:sp>
        <p:nvSpPr>
          <p:cNvPr id="145" name="Google Shape;145;p1"/>
          <p:cNvSpPr txBox="1">
            <a:spLocks noGrp="1"/>
          </p:cNvSpPr>
          <p:nvPr>
            <p:ph type="subTitle" idx="1"/>
          </p:nvPr>
        </p:nvSpPr>
        <p:spPr>
          <a:xfrm>
            <a:off x="2369712" y="3429000"/>
            <a:ext cx="4610637" cy="882396"/>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2400" dirty="0"/>
              <a:t>Security Policy Presentation</a:t>
            </a:r>
            <a:endParaRPr sz="2400" dirty="0"/>
          </a:p>
          <a:p>
            <a:pPr marL="0" lvl="0" indent="0" algn="l" rtl="0">
              <a:lnSpc>
                <a:spcPct val="70000"/>
              </a:lnSpc>
              <a:spcBef>
                <a:spcPts val="1000"/>
              </a:spcBef>
              <a:spcAft>
                <a:spcPts val="0"/>
              </a:spcAft>
              <a:buClr>
                <a:schemeClr val="lt1"/>
              </a:buClr>
              <a:buSzPts val="1850"/>
              <a:buNone/>
            </a:pPr>
            <a:r>
              <a:rPr lang="en-US" sz="2400" dirty="0"/>
              <a:t>Charles Adkins</a:t>
            </a:r>
            <a:endParaRPr sz="2400"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8947602" y="52462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02DE2C95-5FC6-7049-A4EE-F702B605DA7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906"/>
    </mc:Choice>
    <mc:Fallback>
      <p:transition spd="slow" advTm="10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116834" y="1487025"/>
            <a:ext cx="7958331" cy="107722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sz="2800" dirty="0" err="1">
                <a:latin typeface="+mn-lt"/>
              </a:rPr>
              <a:t>CanLengthErrorExceptionThrow</a:t>
            </a:r>
            <a:endParaRPr sz="2800" dirty="0">
              <a:latin typeface="+mn-lt"/>
            </a:endParaRPr>
          </a:p>
        </p:txBody>
      </p:sp>
      <p:pic>
        <p:nvPicPr>
          <p:cNvPr id="197" name="Google Shape;197;g9504e29505_0_0" descr="Green Pace logo"/>
          <p:cNvPicPr preferRelativeResize="0"/>
          <p:nvPr/>
        </p:nvPicPr>
        <p:blipFill>
          <a:blip r:embed="rId6">
            <a:alphaModFix/>
          </a:blip>
          <a:stretch>
            <a:fillRect/>
          </a:stretch>
        </p:blipFill>
        <p:spPr>
          <a:xfrm>
            <a:off x="10075165" y="174508"/>
            <a:ext cx="886601" cy="1149225"/>
          </a:xfrm>
          <a:prstGeom prst="rect">
            <a:avLst/>
          </a:prstGeom>
          <a:noFill/>
          <a:ln>
            <a:noFill/>
          </a:ln>
        </p:spPr>
      </p:pic>
      <p:pic>
        <p:nvPicPr>
          <p:cNvPr id="3" name="Picture 2">
            <a:extLst>
              <a:ext uri="{FF2B5EF4-FFF2-40B4-BE49-F238E27FC236}">
                <a16:creationId xmlns:a16="http://schemas.microsoft.com/office/drawing/2014/main" id="{7B853498-6E78-4B24-9D44-5D3CA96DC19D}"/>
              </a:ext>
            </a:extLst>
          </p:cNvPr>
          <p:cNvPicPr>
            <a:picLocks noChangeAspect="1"/>
          </p:cNvPicPr>
          <p:nvPr/>
        </p:nvPicPr>
        <p:blipFill>
          <a:blip r:embed="rId7"/>
          <a:stretch>
            <a:fillRect/>
          </a:stretch>
        </p:blipFill>
        <p:spPr>
          <a:xfrm>
            <a:off x="1420320" y="4852269"/>
            <a:ext cx="9351357" cy="706547"/>
          </a:xfrm>
          <a:prstGeom prst="rect">
            <a:avLst/>
          </a:prstGeom>
        </p:spPr>
      </p:pic>
      <p:pic>
        <p:nvPicPr>
          <p:cNvPr id="7" name="Picture 6">
            <a:extLst>
              <a:ext uri="{FF2B5EF4-FFF2-40B4-BE49-F238E27FC236}">
                <a16:creationId xmlns:a16="http://schemas.microsoft.com/office/drawing/2014/main" id="{D26B1DB5-CF4E-40BA-A139-9F71A12CDB5D}"/>
              </a:ext>
            </a:extLst>
          </p:cNvPr>
          <p:cNvPicPr>
            <a:picLocks noChangeAspect="1"/>
          </p:cNvPicPr>
          <p:nvPr/>
        </p:nvPicPr>
        <p:blipFill>
          <a:blip r:embed="rId8"/>
          <a:stretch>
            <a:fillRect/>
          </a:stretch>
        </p:blipFill>
        <p:spPr>
          <a:xfrm>
            <a:off x="494906" y="2949982"/>
            <a:ext cx="11202186" cy="1293000"/>
          </a:xfrm>
          <a:prstGeom prst="rect">
            <a:avLst/>
          </a:prstGeom>
        </p:spPr>
      </p:pic>
      <p:sp>
        <p:nvSpPr>
          <p:cNvPr id="9" name="Google Shape;195;g9504e29505_0_0">
            <a:extLst>
              <a:ext uri="{FF2B5EF4-FFF2-40B4-BE49-F238E27FC236}">
                <a16:creationId xmlns:a16="http://schemas.microsoft.com/office/drawing/2014/main" id="{EE7A0ABF-C0E3-3041-91CB-612769511B38}"/>
              </a:ext>
            </a:extLst>
          </p:cNvPr>
          <p:cNvSpPr txBox="1">
            <a:spLocks/>
          </p:cNvSpPr>
          <p:nvPr/>
        </p:nvSpPr>
        <p:spPr>
          <a:xfrm>
            <a:off x="1790699" y="341148"/>
            <a:ext cx="8610600" cy="129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4800" dirty="0"/>
              <a:t>Unit Tests</a:t>
            </a:r>
          </a:p>
        </p:txBody>
      </p:sp>
      <p:pic>
        <p:nvPicPr>
          <p:cNvPr id="2" name="Audio 1">
            <a:hlinkClick r:id="" action="ppaction://media"/>
            <a:extLst>
              <a:ext uri="{FF2B5EF4-FFF2-40B4-BE49-F238E27FC236}">
                <a16:creationId xmlns:a16="http://schemas.microsoft.com/office/drawing/2014/main" id="{F2CBA9BA-0B5D-2F4E-BCBE-AF8431F5EF5A}"/>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902486432"/>
      </p:ext>
    </p:extLst>
  </p:cSld>
  <p:clrMapOvr>
    <a:masterClrMapping/>
  </p:clrMapOvr>
  <mc:AlternateContent xmlns:mc="http://schemas.openxmlformats.org/markup-compatibility/2006">
    <mc:Choice xmlns:p14="http://schemas.microsoft.com/office/powerpoint/2010/main" Requires="p14">
      <p:transition spd="slow" p14:dur="2000" advTm="23300"/>
    </mc:Choice>
    <mc:Fallback>
      <p:transition spd="slow" advTm="23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3793028" y="1199286"/>
            <a:ext cx="4605940" cy="68599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sz="2800" dirty="0" err="1">
                <a:latin typeface="+mn-lt"/>
              </a:rPr>
              <a:t>CanPopBackCollection</a:t>
            </a:r>
            <a:endParaRPr sz="2800" dirty="0">
              <a:latin typeface="+mn-lt"/>
            </a:endParaRPr>
          </a:p>
        </p:txBody>
      </p:sp>
      <p:pic>
        <p:nvPicPr>
          <p:cNvPr id="197" name="Google Shape;197;g9504e29505_0_0" descr="Green Pace logo"/>
          <p:cNvPicPr preferRelativeResize="0"/>
          <p:nvPr/>
        </p:nvPicPr>
        <p:blipFill>
          <a:blip r:embed="rId6">
            <a:alphaModFix/>
          </a:blip>
          <a:stretch>
            <a:fillRect/>
          </a:stretch>
        </p:blipFill>
        <p:spPr>
          <a:xfrm>
            <a:off x="10201350" y="72570"/>
            <a:ext cx="886601" cy="1149225"/>
          </a:xfrm>
          <a:prstGeom prst="rect">
            <a:avLst/>
          </a:prstGeom>
          <a:noFill/>
          <a:ln>
            <a:noFill/>
          </a:ln>
        </p:spPr>
      </p:pic>
      <p:pic>
        <p:nvPicPr>
          <p:cNvPr id="3" name="Picture 2">
            <a:extLst>
              <a:ext uri="{FF2B5EF4-FFF2-40B4-BE49-F238E27FC236}">
                <a16:creationId xmlns:a16="http://schemas.microsoft.com/office/drawing/2014/main" id="{3121963E-175A-4F70-8230-BDE613FF8070}"/>
              </a:ext>
            </a:extLst>
          </p:cNvPr>
          <p:cNvPicPr>
            <a:picLocks noChangeAspect="1"/>
          </p:cNvPicPr>
          <p:nvPr/>
        </p:nvPicPr>
        <p:blipFill>
          <a:blip r:embed="rId7"/>
          <a:stretch>
            <a:fillRect/>
          </a:stretch>
        </p:blipFill>
        <p:spPr>
          <a:xfrm>
            <a:off x="1411770" y="5808290"/>
            <a:ext cx="9368457" cy="764772"/>
          </a:xfrm>
          <a:prstGeom prst="rect">
            <a:avLst/>
          </a:prstGeom>
        </p:spPr>
      </p:pic>
      <p:pic>
        <p:nvPicPr>
          <p:cNvPr id="7" name="Picture 6">
            <a:extLst>
              <a:ext uri="{FF2B5EF4-FFF2-40B4-BE49-F238E27FC236}">
                <a16:creationId xmlns:a16="http://schemas.microsoft.com/office/drawing/2014/main" id="{C1C98750-02A9-47C4-BFB4-5E8DAFCA12A3}"/>
              </a:ext>
            </a:extLst>
          </p:cNvPr>
          <p:cNvPicPr>
            <a:picLocks noChangeAspect="1"/>
          </p:cNvPicPr>
          <p:nvPr/>
        </p:nvPicPr>
        <p:blipFill>
          <a:blip r:embed="rId8"/>
          <a:stretch>
            <a:fillRect/>
          </a:stretch>
        </p:blipFill>
        <p:spPr>
          <a:xfrm>
            <a:off x="1705217" y="2034861"/>
            <a:ext cx="8781565" cy="3623853"/>
          </a:xfrm>
          <a:prstGeom prst="rect">
            <a:avLst/>
          </a:prstGeom>
        </p:spPr>
      </p:pic>
      <p:sp>
        <p:nvSpPr>
          <p:cNvPr id="9" name="Google Shape;195;g9504e29505_0_0">
            <a:extLst>
              <a:ext uri="{FF2B5EF4-FFF2-40B4-BE49-F238E27FC236}">
                <a16:creationId xmlns:a16="http://schemas.microsoft.com/office/drawing/2014/main" id="{3D710C8E-6544-414D-AED8-A843C16F00AD}"/>
              </a:ext>
            </a:extLst>
          </p:cNvPr>
          <p:cNvSpPr txBox="1">
            <a:spLocks/>
          </p:cNvSpPr>
          <p:nvPr/>
        </p:nvSpPr>
        <p:spPr>
          <a:xfrm>
            <a:off x="1790698" y="222146"/>
            <a:ext cx="8610600" cy="129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4800" dirty="0"/>
              <a:t>Unit Tests</a:t>
            </a:r>
          </a:p>
        </p:txBody>
      </p:sp>
      <p:pic>
        <p:nvPicPr>
          <p:cNvPr id="2" name="Audio 1">
            <a:hlinkClick r:id="" action="ppaction://media"/>
            <a:extLst>
              <a:ext uri="{FF2B5EF4-FFF2-40B4-BE49-F238E27FC236}">
                <a16:creationId xmlns:a16="http://schemas.microsoft.com/office/drawing/2014/main" id="{48FE4B91-4CE9-E24D-9F86-6D51B0DDE289}"/>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531575965"/>
      </p:ext>
    </p:extLst>
  </p:cSld>
  <p:clrMapOvr>
    <a:masterClrMapping/>
  </p:clrMapOvr>
  <mc:AlternateContent xmlns:mc="http://schemas.openxmlformats.org/markup-compatibility/2006">
    <mc:Choice xmlns:p14="http://schemas.microsoft.com/office/powerpoint/2010/main" Requires="p14">
      <p:transition spd="slow" p14:dur="2000" advTm="47012"/>
    </mc:Choice>
    <mc:Fallback>
      <p:transition spd="slow" advTm="470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116834" y="524106"/>
            <a:ext cx="7958331" cy="107722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sz="4800" dirty="0"/>
              <a:t>AUTOMATION SUMMARY</a:t>
            </a:r>
            <a:endParaRPr sz="4800" dirty="0"/>
          </a:p>
        </p:txBody>
      </p:sp>
      <p:pic>
        <p:nvPicPr>
          <p:cNvPr id="203" name="Google Shape;203;p9" descr="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title="DevSec Ops Toolchain Diagram"/>
          <p:cNvPicPr preferRelativeResize="0">
            <a:picLocks noGrp="1"/>
          </p:cNvPicPr>
          <p:nvPr>
            <p:ph idx="1"/>
          </p:nvPr>
        </p:nvPicPr>
        <p:blipFill rotWithShape="1">
          <a:blip r:embed="rId6">
            <a:alphaModFix/>
          </a:blip>
          <a:stretch/>
        </p:blipFill>
        <p:spPr>
          <a:xfrm>
            <a:off x="5718219" y="2021859"/>
            <a:ext cx="6284885" cy="3941764"/>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0361851" y="704"/>
            <a:ext cx="886601" cy="1149225"/>
          </a:xfrm>
          <a:prstGeom prst="rect">
            <a:avLst/>
          </a:prstGeom>
          <a:noFill/>
          <a:ln>
            <a:noFill/>
          </a:ln>
        </p:spPr>
      </p:pic>
      <p:sp>
        <p:nvSpPr>
          <p:cNvPr id="8" name="TextBox 7">
            <a:extLst>
              <a:ext uri="{FF2B5EF4-FFF2-40B4-BE49-F238E27FC236}">
                <a16:creationId xmlns:a16="http://schemas.microsoft.com/office/drawing/2014/main" id="{16D58D05-FD4C-464A-8354-9EB4EF6F2F0F}"/>
              </a:ext>
            </a:extLst>
          </p:cNvPr>
          <p:cNvSpPr txBox="1"/>
          <p:nvPr/>
        </p:nvSpPr>
        <p:spPr>
          <a:xfrm>
            <a:off x="1145817" y="2561580"/>
            <a:ext cx="4404977" cy="3416320"/>
          </a:xfrm>
          <a:prstGeom prst="rect">
            <a:avLst/>
          </a:prstGeom>
          <a:noFill/>
        </p:spPr>
        <p:txBody>
          <a:bodyPr wrap="square">
            <a:spAutoFit/>
          </a:bodyPr>
          <a:lstStyle/>
          <a:p>
            <a:pPr lvl="0" algn="l" rtl="0">
              <a:lnSpc>
                <a:spcPct val="90000"/>
              </a:lnSpc>
              <a:spcBef>
                <a:spcPts val="0"/>
              </a:spcBef>
              <a:spcAft>
                <a:spcPts val="0"/>
              </a:spcAft>
              <a:buClr>
                <a:schemeClr val="lt1"/>
              </a:buClr>
              <a:buSzPts val="2000"/>
            </a:pPr>
            <a:r>
              <a:rPr lang="en-US" sz="2000" dirty="0">
                <a:effectLst/>
                <a:ea typeface="Calibri" panose="020F0502020204030204" pitchFamily="34" charset="0"/>
              </a:rPr>
              <a:t>Automation will be used for the implementation and </a:t>
            </a:r>
            <a:r>
              <a:rPr lang="en-US" sz="2000" dirty="0">
                <a:ea typeface="Calibri" panose="020F0502020204030204" pitchFamily="34" charset="0"/>
              </a:rPr>
              <a:t>adherence </a:t>
            </a:r>
            <a:r>
              <a:rPr lang="en-US" sz="2000" dirty="0">
                <a:effectLst/>
                <a:ea typeface="Calibri" panose="020F0502020204030204" pitchFamily="34" charset="0"/>
              </a:rPr>
              <a:t>to the standards defined in this policy. </a:t>
            </a:r>
          </a:p>
          <a:p>
            <a:pPr lvl="0" algn="l" rtl="0">
              <a:lnSpc>
                <a:spcPct val="90000"/>
              </a:lnSpc>
              <a:spcBef>
                <a:spcPts val="0"/>
              </a:spcBef>
              <a:spcAft>
                <a:spcPts val="0"/>
              </a:spcAft>
              <a:buClr>
                <a:schemeClr val="lt1"/>
              </a:buClr>
              <a:buSzPts val="2000"/>
            </a:pPr>
            <a:endParaRPr lang="en-US" sz="2000" dirty="0"/>
          </a:p>
          <a:p>
            <a:pPr lvl="0" algn="l" rtl="0">
              <a:lnSpc>
                <a:spcPct val="90000"/>
              </a:lnSpc>
              <a:spcBef>
                <a:spcPts val="0"/>
              </a:spcBef>
              <a:spcAft>
                <a:spcPts val="0"/>
              </a:spcAft>
              <a:buClr>
                <a:schemeClr val="lt1"/>
              </a:buClr>
              <a:buSzPts val="2000"/>
            </a:pPr>
            <a:r>
              <a:rPr lang="en-US" sz="2000" dirty="0">
                <a:effectLst/>
                <a:ea typeface="Calibri" panose="020F0502020204030204" pitchFamily="34" charset="0"/>
              </a:rPr>
              <a:t>Automation will enforce standards in several areas within the existing DevOps environment.</a:t>
            </a:r>
          </a:p>
          <a:p>
            <a:pPr lvl="0" algn="l" rtl="0">
              <a:lnSpc>
                <a:spcPct val="90000"/>
              </a:lnSpc>
              <a:spcBef>
                <a:spcPts val="0"/>
              </a:spcBef>
              <a:spcAft>
                <a:spcPts val="0"/>
              </a:spcAft>
              <a:buClr>
                <a:schemeClr val="lt1"/>
              </a:buClr>
              <a:buSzPts val="2000"/>
            </a:pPr>
            <a:endParaRPr lang="en-US" sz="2000" dirty="0"/>
          </a:p>
          <a:p>
            <a:pPr lvl="0" algn="l" rtl="0">
              <a:lnSpc>
                <a:spcPct val="90000"/>
              </a:lnSpc>
              <a:spcBef>
                <a:spcPts val="0"/>
              </a:spcBef>
              <a:spcAft>
                <a:spcPts val="0"/>
              </a:spcAft>
              <a:buClr>
                <a:schemeClr val="lt1"/>
              </a:buClr>
              <a:buSzPts val="2000"/>
            </a:pPr>
            <a:r>
              <a:rPr lang="en-US" sz="2000" dirty="0"/>
              <a:t>This will ensure there are consistent and quality-driven enforcement efforts taking place throughout the environment as a whole.</a:t>
            </a:r>
          </a:p>
        </p:txBody>
      </p:sp>
      <p:pic>
        <p:nvPicPr>
          <p:cNvPr id="2" name="Audio 1">
            <a:hlinkClick r:id="" action="ppaction://media"/>
            <a:extLst>
              <a:ext uri="{FF2B5EF4-FFF2-40B4-BE49-F238E27FC236}">
                <a16:creationId xmlns:a16="http://schemas.microsoft.com/office/drawing/2014/main" id="{07B4D369-14C2-B842-B0F7-BB4024DD06D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287"/>
    </mc:Choice>
    <mc:Fallback>
      <p:transition spd="slow" advTm="44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116834" y="614873"/>
            <a:ext cx="7958331" cy="107722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sz="4800" dirty="0"/>
              <a:t>TOOLS</a:t>
            </a:r>
            <a:endParaRPr sz="4800" dirty="0"/>
          </a:p>
        </p:txBody>
      </p:sp>
      <p:sp>
        <p:nvSpPr>
          <p:cNvPr id="210" name="Google Shape;210;p10"/>
          <p:cNvSpPr txBox="1">
            <a:spLocks noGrp="1"/>
          </p:cNvSpPr>
          <p:nvPr>
            <p:ph idx="1"/>
          </p:nvPr>
        </p:nvSpPr>
        <p:spPr>
          <a:xfrm>
            <a:off x="1107582" y="1692101"/>
            <a:ext cx="10097037" cy="4760213"/>
          </a:xfrm>
          <a:prstGeom prst="rect">
            <a:avLst/>
          </a:prstGeom>
          <a:noFill/>
          <a:ln>
            <a:noFill/>
          </a:ln>
        </p:spPr>
        <p:txBody>
          <a:bodyPr spcFirstLastPara="1" wrap="square" lIns="91425" tIns="45700" rIns="91425" bIns="45700" anchor="t" anchorCtr="0">
            <a:normAutofit fontScale="77500" lnSpcReduction="20000"/>
          </a:bodyPr>
          <a:lstStyle/>
          <a:p>
            <a:pPr marL="685800" lvl="1" indent="-228600" algn="l" rtl="0">
              <a:lnSpc>
                <a:spcPct val="90000"/>
              </a:lnSpc>
              <a:spcBef>
                <a:spcPts val="0"/>
              </a:spcBef>
              <a:spcAft>
                <a:spcPts val="0"/>
              </a:spcAft>
              <a:buClr>
                <a:schemeClr val="lt1"/>
              </a:buClr>
              <a:buSzPts val="2000"/>
              <a:buChar char="•"/>
            </a:pPr>
            <a:r>
              <a:rPr lang="en-US" sz="2800" dirty="0"/>
              <a:t>The DevSecOps Pipeline refers to integrating security into your software development life cycle. </a:t>
            </a:r>
            <a:r>
              <a:rPr lang="en-US" sz="2800" baseline="30000" dirty="0"/>
              <a:t>1</a:t>
            </a:r>
            <a:endParaRPr lang="en-US" baseline="30000" dirty="0"/>
          </a:p>
          <a:p>
            <a:pPr marL="685800" lvl="1" indent="-228600" algn="l" rtl="0">
              <a:lnSpc>
                <a:spcPct val="90000"/>
              </a:lnSpc>
              <a:spcBef>
                <a:spcPts val="0"/>
              </a:spcBef>
              <a:spcAft>
                <a:spcPts val="0"/>
              </a:spcAft>
              <a:buClr>
                <a:schemeClr val="lt1"/>
              </a:buClr>
              <a:buSzPts val="2000"/>
              <a:buChar char="•"/>
            </a:pPr>
            <a:endParaRPr lang="en-US" baseline="30000" dirty="0"/>
          </a:p>
          <a:p>
            <a:pPr marL="685800" lvl="1" indent="-228600" algn="l" rtl="0">
              <a:lnSpc>
                <a:spcPct val="90000"/>
              </a:lnSpc>
              <a:spcBef>
                <a:spcPts val="0"/>
              </a:spcBef>
              <a:spcAft>
                <a:spcPts val="0"/>
              </a:spcAft>
              <a:buClr>
                <a:schemeClr val="lt1"/>
              </a:buClr>
              <a:buSzPts val="2000"/>
              <a:buChar char="•"/>
            </a:pPr>
            <a:endParaRPr lang="en-US" baseline="30000" dirty="0"/>
          </a:p>
          <a:p>
            <a:pPr marL="685800" lvl="1" indent="-228600" algn="l" rtl="0">
              <a:lnSpc>
                <a:spcPct val="90000"/>
              </a:lnSpc>
              <a:spcBef>
                <a:spcPts val="0"/>
              </a:spcBef>
              <a:spcAft>
                <a:spcPts val="0"/>
              </a:spcAft>
              <a:buClr>
                <a:schemeClr val="lt1"/>
              </a:buClr>
              <a:buSzPts val="2000"/>
              <a:buChar char="•"/>
            </a:pPr>
            <a:endParaRPr lang="en-US" baseline="30000" dirty="0"/>
          </a:p>
          <a:p>
            <a:pPr marL="457200" lvl="1" indent="0" algn="l" rtl="0">
              <a:lnSpc>
                <a:spcPct val="90000"/>
              </a:lnSpc>
              <a:spcBef>
                <a:spcPts val="0"/>
              </a:spcBef>
              <a:spcAft>
                <a:spcPts val="0"/>
              </a:spcAft>
              <a:buClr>
                <a:schemeClr val="lt1"/>
              </a:buClr>
              <a:buSzPts val="2000"/>
              <a:buNone/>
            </a:pPr>
            <a:r>
              <a:rPr lang="en-US" sz="3000" b="1" dirty="0"/>
              <a:t>Tools For Automation:</a:t>
            </a:r>
          </a:p>
          <a:p>
            <a:pPr lvl="1" indent="-457200">
              <a:spcBef>
                <a:spcPts val="0"/>
              </a:spcBef>
              <a:buSzPts val="2000"/>
            </a:pPr>
            <a:r>
              <a:rPr lang="en-US" sz="2200" u="sng" dirty="0"/>
              <a:t>Parasoft C/C++test </a:t>
            </a:r>
            <a:r>
              <a:rPr lang="en-US" sz="2200" dirty="0"/>
              <a:t>– Used during the design, verify/test stage in pre-production. Used during the transition/health check and maintain and stabilize stage in post-production. </a:t>
            </a:r>
          </a:p>
          <a:p>
            <a:pPr lvl="1" indent="-457200">
              <a:spcBef>
                <a:spcPts val="0"/>
              </a:spcBef>
              <a:buSzPts val="2000"/>
            </a:pPr>
            <a:endParaRPr lang="en-US" sz="2200" dirty="0"/>
          </a:p>
          <a:p>
            <a:pPr lvl="1" indent="-457200">
              <a:spcBef>
                <a:spcPts val="0"/>
              </a:spcBef>
              <a:buSzPts val="2000"/>
            </a:pPr>
            <a:r>
              <a:rPr lang="en-US" sz="2200" b="0" i="0" u="sng" dirty="0">
                <a:effectLst/>
                <a:latin typeface="Century Gothic" panose="020B0502020202020204" pitchFamily="34" charset="0"/>
              </a:rPr>
              <a:t>LoadNinja</a:t>
            </a:r>
            <a:r>
              <a:rPr lang="en-US" sz="2200" dirty="0">
                <a:latin typeface="Century Gothic" panose="020B0502020202020204" pitchFamily="34" charset="0"/>
              </a:rPr>
              <a:t> – Used in the verify and test pre-production for stress testing. </a:t>
            </a:r>
            <a:r>
              <a:rPr lang="en-US" sz="2200" b="0" i="0" dirty="0">
                <a:effectLst/>
                <a:latin typeface="Century Gothic" panose="020B0502020202020204" pitchFamily="34" charset="0"/>
              </a:rPr>
              <a:t>Used during the maintain and stabilize in post-production, </a:t>
            </a:r>
            <a:endParaRPr lang="en-US" sz="2200" u="sng" dirty="0">
              <a:latin typeface="Century Gothic" panose="020B0502020202020204" pitchFamily="34" charset="0"/>
            </a:endParaRPr>
          </a:p>
          <a:p>
            <a:pPr lvl="1" indent="-457200">
              <a:spcBef>
                <a:spcPts val="0"/>
              </a:spcBef>
              <a:buSzPts val="2000"/>
            </a:pPr>
            <a:endParaRPr lang="en-US" sz="2200" dirty="0"/>
          </a:p>
          <a:p>
            <a:pPr lvl="1" indent="-457200">
              <a:spcBef>
                <a:spcPts val="0"/>
              </a:spcBef>
              <a:buSzPts val="2000"/>
            </a:pPr>
            <a:r>
              <a:rPr lang="en-US" sz="2200" u="sng" dirty="0"/>
              <a:t>Logentries</a:t>
            </a:r>
            <a:r>
              <a:rPr lang="en-US" sz="2200" dirty="0"/>
              <a:t> – Used during the monitor and detect stage in post-production, to automate information logging.</a:t>
            </a:r>
          </a:p>
          <a:p>
            <a:pPr lvl="1" indent="-457200">
              <a:spcBef>
                <a:spcPts val="0"/>
              </a:spcBef>
              <a:buSzPts val="2000"/>
            </a:pPr>
            <a:endParaRPr lang="en-US" sz="2200" u="sng" dirty="0"/>
          </a:p>
          <a:p>
            <a:pPr lvl="1" indent="-457200">
              <a:spcBef>
                <a:spcPts val="0"/>
              </a:spcBef>
              <a:buSzPts val="2000"/>
            </a:pPr>
            <a:r>
              <a:rPr lang="en-US" sz="2200" u="sng" dirty="0"/>
              <a:t>Intruder </a:t>
            </a:r>
            <a:r>
              <a:rPr lang="en-US" sz="2200" dirty="0"/>
              <a:t>– Used during transition and health check stage of post-production to perform penetration tests.</a:t>
            </a:r>
            <a:endParaRPr lang="en-US" sz="2200" u="sng" dirty="0"/>
          </a:p>
        </p:txBody>
      </p:sp>
      <p:pic>
        <p:nvPicPr>
          <p:cNvPr id="211" name="Google Shape;211;p10" descr="Green Pace logo"/>
          <p:cNvPicPr preferRelativeResize="0"/>
          <p:nvPr/>
        </p:nvPicPr>
        <p:blipFill>
          <a:blip r:embed="rId6">
            <a:alphaModFix/>
          </a:blip>
          <a:stretch>
            <a:fillRect/>
          </a:stretch>
        </p:blipFill>
        <p:spPr>
          <a:xfrm>
            <a:off x="10221189" y="130869"/>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70B77AC-AF73-D040-A4DE-3577662AF32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066"/>
    </mc:Choice>
    <mc:Fallback>
      <p:transition spd="slow" advTm="40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116834" y="639315"/>
            <a:ext cx="7958331" cy="107722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sz="4800" dirty="0"/>
              <a:t>RISKS AND BENEFITS</a:t>
            </a:r>
            <a:endParaRPr sz="4800" dirty="0"/>
          </a:p>
        </p:txBody>
      </p:sp>
      <p:sp>
        <p:nvSpPr>
          <p:cNvPr id="217" name="Google Shape;217;p11"/>
          <p:cNvSpPr txBox="1">
            <a:spLocks noGrp="1"/>
          </p:cNvSpPr>
          <p:nvPr>
            <p:ph idx="1"/>
          </p:nvPr>
        </p:nvSpPr>
        <p:spPr>
          <a:xfrm>
            <a:off x="698680" y="2031433"/>
            <a:ext cx="5029253" cy="219713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000"/>
              <a:buNone/>
            </a:pPr>
            <a:r>
              <a:rPr lang="en-US" sz="2000" dirty="0"/>
              <a:t>Pros</a:t>
            </a:r>
          </a:p>
          <a:p>
            <a:pPr marL="342900">
              <a:spcBef>
                <a:spcPts val="0"/>
              </a:spcBef>
              <a:buSzPts val="2000"/>
            </a:pPr>
            <a:r>
              <a:rPr lang="en-US" sz="2000" dirty="0"/>
              <a:t>Preventative in nature</a:t>
            </a:r>
          </a:p>
          <a:p>
            <a:pPr marL="342900">
              <a:spcBef>
                <a:spcPts val="0"/>
              </a:spcBef>
              <a:buSzPts val="2000"/>
            </a:pPr>
            <a:r>
              <a:rPr lang="en-US" sz="2000" dirty="0"/>
              <a:t>Saves money long-term</a:t>
            </a:r>
          </a:p>
          <a:p>
            <a:pPr marL="342900">
              <a:spcBef>
                <a:spcPts val="0"/>
              </a:spcBef>
              <a:buSzPts val="2000"/>
            </a:pPr>
            <a:r>
              <a:rPr lang="en-US" sz="2000" dirty="0"/>
              <a:t>Protects reputation and customer trust</a:t>
            </a:r>
          </a:p>
        </p:txBody>
      </p:sp>
      <p:pic>
        <p:nvPicPr>
          <p:cNvPr id="218" name="Google Shape;218;p11" descr="Green Pace logo"/>
          <p:cNvPicPr preferRelativeResize="0"/>
          <p:nvPr/>
        </p:nvPicPr>
        <p:blipFill>
          <a:blip r:embed="rId6">
            <a:alphaModFix/>
          </a:blip>
          <a:stretch>
            <a:fillRect/>
          </a:stretch>
        </p:blipFill>
        <p:spPr>
          <a:xfrm>
            <a:off x="10259826" y="64702"/>
            <a:ext cx="886601" cy="1149225"/>
          </a:xfrm>
          <a:prstGeom prst="rect">
            <a:avLst/>
          </a:prstGeom>
          <a:noFill/>
          <a:ln>
            <a:noFill/>
          </a:ln>
        </p:spPr>
      </p:pic>
      <p:sp>
        <p:nvSpPr>
          <p:cNvPr id="6" name="Google Shape;217;p11">
            <a:extLst>
              <a:ext uri="{FF2B5EF4-FFF2-40B4-BE49-F238E27FC236}">
                <a16:creationId xmlns:a16="http://schemas.microsoft.com/office/drawing/2014/main" id="{CDA13939-908C-4AA1-AE26-A15C2ED68B73}"/>
              </a:ext>
            </a:extLst>
          </p:cNvPr>
          <p:cNvSpPr txBox="1">
            <a:spLocks/>
          </p:cNvSpPr>
          <p:nvPr/>
        </p:nvSpPr>
        <p:spPr>
          <a:xfrm>
            <a:off x="896862" y="4842456"/>
            <a:ext cx="10398274" cy="178852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lgn="ctr">
              <a:spcBef>
                <a:spcPts val="0"/>
              </a:spcBef>
              <a:buSzPts val="2000"/>
              <a:buNone/>
            </a:pPr>
            <a:r>
              <a:rPr lang="en-US" sz="2000" dirty="0">
                <a:latin typeface="+mn-lt"/>
              </a:rPr>
              <a:t>The pros of acting early and implementing security protocols plus automation far outweigh the cons. The potential loss of value in the form of trust or reimbursement exceeds any upfront cost. The costs in time and expertise are arbitrary when it comes to secure and reputable organization that can be trusted.</a:t>
            </a:r>
          </a:p>
        </p:txBody>
      </p:sp>
      <p:sp>
        <p:nvSpPr>
          <p:cNvPr id="10" name="Google Shape;217;p11">
            <a:extLst>
              <a:ext uri="{FF2B5EF4-FFF2-40B4-BE49-F238E27FC236}">
                <a16:creationId xmlns:a16="http://schemas.microsoft.com/office/drawing/2014/main" id="{508EBEF1-7791-5447-A0C7-43071B231260}"/>
              </a:ext>
            </a:extLst>
          </p:cNvPr>
          <p:cNvSpPr txBox="1">
            <a:spLocks/>
          </p:cNvSpPr>
          <p:nvPr/>
        </p:nvSpPr>
        <p:spPr>
          <a:xfrm>
            <a:off x="6265883" y="2031433"/>
            <a:ext cx="5029253" cy="2197135"/>
          </a:xfrm>
          <a:prstGeom prst="rect">
            <a:avLst/>
          </a:prstGeom>
          <a:noFill/>
          <a:ln>
            <a:noFill/>
          </a:ln>
        </p:spPr>
        <p:txBody>
          <a:bodyPr spcFirstLastPara="1" vert="horz" wrap="square" lIns="91425" tIns="45700" rIns="91425" bIns="45700" rtlCol="0" anchor="t" anchorCtr="0">
            <a:normAutofit fontScale="92500" lnSpcReduction="10000"/>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lgn="ctr">
              <a:lnSpc>
                <a:spcPct val="90000"/>
              </a:lnSpc>
              <a:spcBef>
                <a:spcPts val="0"/>
              </a:spcBef>
              <a:spcAft>
                <a:spcPts val="0"/>
              </a:spcAft>
              <a:buClr>
                <a:schemeClr val="lt1"/>
              </a:buClr>
              <a:buSzPts val="2000"/>
              <a:buFont typeface="Wingdings" panose="05000000000000000000" pitchFamily="2" charset="2"/>
              <a:buNone/>
            </a:pPr>
            <a:r>
              <a:rPr lang="en-US" dirty="0"/>
              <a:t>Cons</a:t>
            </a:r>
          </a:p>
          <a:p>
            <a:pPr marL="342900">
              <a:spcBef>
                <a:spcPts val="0"/>
              </a:spcBef>
              <a:buSzPts val="2000"/>
            </a:pPr>
            <a:r>
              <a:rPr lang="en-US" dirty="0"/>
              <a:t>Initial Costs</a:t>
            </a:r>
          </a:p>
          <a:p>
            <a:pPr marL="342900">
              <a:spcBef>
                <a:spcPts val="0"/>
              </a:spcBef>
              <a:buSzPts val="2000"/>
            </a:pPr>
            <a:r>
              <a:rPr lang="en-US" dirty="0"/>
              <a:t>Technical debt and professional expertise required</a:t>
            </a:r>
          </a:p>
          <a:p>
            <a:pPr marL="342900">
              <a:spcBef>
                <a:spcPts val="0"/>
              </a:spcBef>
              <a:buSzPts val="2000"/>
            </a:pPr>
            <a:r>
              <a:rPr lang="en-US" dirty="0"/>
              <a:t>Deployment and implementation requires effort and time</a:t>
            </a:r>
          </a:p>
        </p:txBody>
      </p:sp>
      <p:pic>
        <p:nvPicPr>
          <p:cNvPr id="2" name="Audio 1">
            <a:hlinkClick r:id="" action="ppaction://media"/>
            <a:extLst>
              <a:ext uri="{FF2B5EF4-FFF2-40B4-BE49-F238E27FC236}">
                <a16:creationId xmlns:a16="http://schemas.microsoft.com/office/drawing/2014/main" id="{65DFC7EA-FFB9-9B4F-929F-58A18962760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5629"/>
    </mc:Choice>
    <mc:Fallback>
      <p:transition spd="slow" advTm="75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116834" y="563358"/>
            <a:ext cx="7958331" cy="107722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sz="4800" dirty="0"/>
              <a:t>RECOMMENDATIONS</a:t>
            </a:r>
            <a:endParaRPr sz="4800" dirty="0"/>
          </a:p>
        </p:txBody>
      </p:sp>
      <p:sp>
        <p:nvSpPr>
          <p:cNvPr id="224" name="Google Shape;224;p12"/>
          <p:cNvSpPr txBox="1">
            <a:spLocks noGrp="1"/>
          </p:cNvSpPr>
          <p:nvPr>
            <p:ph idx="1"/>
          </p:nvPr>
        </p:nvSpPr>
        <p:spPr>
          <a:xfrm>
            <a:off x="3792708" y="1996225"/>
            <a:ext cx="4606583" cy="4015081"/>
          </a:xfrm>
          <a:prstGeom prst="rect">
            <a:avLst/>
          </a:prstGeom>
          <a:noFill/>
          <a:ln>
            <a:noFill/>
          </a:ln>
        </p:spPr>
        <p:txBody>
          <a:bodyPr spcFirstLastPara="1" wrap="square" lIns="91425" tIns="45700" rIns="91425" bIns="45700" anchor="t" anchorCtr="0">
            <a:noAutofit/>
          </a:bodyPr>
          <a:lstStyle/>
          <a:p>
            <a:pPr marL="914400" lvl="2" indent="0">
              <a:lnSpc>
                <a:spcPct val="90000"/>
              </a:lnSpc>
              <a:spcBef>
                <a:spcPts val="0"/>
              </a:spcBef>
              <a:spcAft>
                <a:spcPts val="0"/>
              </a:spcAft>
              <a:buClr>
                <a:schemeClr val="lt1"/>
              </a:buClr>
              <a:buSzPts val="1800"/>
              <a:buNone/>
            </a:pPr>
            <a:endParaRPr lang="en-US" sz="2800" dirty="0"/>
          </a:p>
          <a:p>
            <a:pPr marL="914400" lvl="2" indent="0">
              <a:spcBef>
                <a:spcPts val="0"/>
              </a:spcBef>
              <a:buNone/>
            </a:pPr>
            <a:r>
              <a:rPr lang="en-US" sz="2800" dirty="0"/>
              <a:t>Incident Response</a:t>
            </a:r>
          </a:p>
          <a:p>
            <a:pPr marL="914400" lvl="2" indent="0">
              <a:spcBef>
                <a:spcPts val="0"/>
              </a:spcBef>
              <a:buNone/>
            </a:pPr>
            <a:endParaRPr lang="en-US" sz="2800" dirty="0"/>
          </a:p>
          <a:p>
            <a:pPr marL="914400" lvl="2" indent="0">
              <a:spcBef>
                <a:spcPts val="0"/>
              </a:spcBef>
              <a:buNone/>
            </a:pPr>
            <a:r>
              <a:rPr lang="en-US" sz="2800" dirty="0"/>
              <a:t>Trusted sources</a:t>
            </a:r>
          </a:p>
          <a:p>
            <a:pPr marL="914400" lvl="2" indent="0">
              <a:spcBef>
                <a:spcPts val="0"/>
              </a:spcBef>
              <a:buNone/>
            </a:pPr>
            <a:endParaRPr lang="en-US" sz="2800" dirty="0"/>
          </a:p>
          <a:p>
            <a:pPr marL="914400" lvl="2" indent="0">
              <a:spcBef>
                <a:spcPts val="0"/>
              </a:spcBef>
              <a:buNone/>
            </a:pPr>
            <a:r>
              <a:rPr lang="en-US" sz="2800" dirty="0"/>
              <a:t>Responsibilities</a:t>
            </a:r>
            <a:endParaRPr sz="2800" dirty="0"/>
          </a:p>
        </p:txBody>
      </p:sp>
      <p:pic>
        <p:nvPicPr>
          <p:cNvPr id="225" name="Google Shape;225;p12" descr="Green Pace logo"/>
          <p:cNvPicPr preferRelativeResize="0"/>
          <p:nvPr/>
        </p:nvPicPr>
        <p:blipFill>
          <a:blip r:embed="rId6">
            <a:alphaModFix/>
          </a:blip>
          <a:stretch>
            <a:fillRect/>
          </a:stretch>
        </p:blipFill>
        <p:spPr>
          <a:xfrm>
            <a:off x="10388614" y="0"/>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661F344-EC26-4E45-94EB-5BF99AB7976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6482"/>
    </mc:Choice>
    <mc:Fallback>
      <p:transition spd="slow" advTm="66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116834" y="627752"/>
            <a:ext cx="7958331" cy="107722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sz="4800" dirty="0"/>
              <a:t>CONCLUSIONS</a:t>
            </a:r>
            <a:endParaRPr sz="4800" dirty="0"/>
          </a:p>
        </p:txBody>
      </p:sp>
      <p:sp>
        <p:nvSpPr>
          <p:cNvPr id="231" name="Google Shape;231;p13"/>
          <p:cNvSpPr txBox="1">
            <a:spLocks noGrp="1"/>
          </p:cNvSpPr>
          <p:nvPr>
            <p:ph idx="1"/>
          </p:nvPr>
        </p:nvSpPr>
        <p:spPr>
          <a:xfrm>
            <a:off x="1311498" y="2004432"/>
            <a:ext cx="9569003" cy="3739546"/>
          </a:xfrm>
          <a:prstGeom prst="rect">
            <a:avLst/>
          </a:prstGeom>
          <a:noFill/>
          <a:ln>
            <a:noFill/>
          </a:ln>
        </p:spPr>
        <p:txBody>
          <a:bodyPr spcFirstLastPara="1" wrap="square" lIns="91425" tIns="45700" rIns="91425" bIns="45700" anchor="t" anchorCtr="0">
            <a:normAutofit fontScale="92500" lnSpcReduction="20000"/>
          </a:bodyPr>
          <a:lstStyle/>
          <a:p>
            <a:pPr>
              <a:spcBef>
                <a:spcPts val="0"/>
              </a:spcBef>
              <a:buSzPts val="2200"/>
            </a:pPr>
            <a:r>
              <a:rPr lang="en-US" sz="2400" dirty="0"/>
              <a:t>Keep it simple</a:t>
            </a:r>
          </a:p>
          <a:p>
            <a:pPr>
              <a:spcBef>
                <a:spcPts val="0"/>
              </a:spcBef>
              <a:buSzPts val="2200"/>
            </a:pPr>
            <a:r>
              <a:rPr lang="en-US" sz="2400" dirty="0"/>
              <a:t>Use correct integer precision</a:t>
            </a:r>
          </a:p>
          <a:p>
            <a:pPr>
              <a:spcBef>
                <a:spcPts val="0"/>
              </a:spcBef>
              <a:buSzPts val="2200"/>
            </a:pPr>
            <a:r>
              <a:rPr lang="en-US" sz="2400" dirty="0"/>
              <a:t>Do not confuse narrow and wide character strings and functions</a:t>
            </a:r>
          </a:p>
          <a:p>
            <a:pPr>
              <a:spcBef>
                <a:spcPts val="0"/>
              </a:spcBef>
              <a:buSzPts val="2200"/>
            </a:pPr>
            <a:r>
              <a:rPr lang="en-US" sz="2400" dirty="0"/>
              <a:t>Handle all exceptions</a:t>
            </a:r>
          </a:p>
          <a:p>
            <a:pPr>
              <a:spcBef>
                <a:spcPts val="0"/>
              </a:spcBef>
              <a:buSzPts val="2200"/>
            </a:pPr>
            <a:r>
              <a:rPr lang="en-US" sz="2400" dirty="0"/>
              <a:t>Validate input data</a:t>
            </a:r>
          </a:p>
          <a:p>
            <a:pPr>
              <a:spcBef>
                <a:spcPts val="0"/>
              </a:spcBef>
              <a:buSzPts val="2200"/>
            </a:pPr>
            <a:r>
              <a:rPr lang="en-US" sz="2400" dirty="0"/>
              <a:t>Default deny</a:t>
            </a:r>
          </a:p>
          <a:p>
            <a:pPr>
              <a:spcBef>
                <a:spcPts val="0"/>
              </a:spcBef>
              <a:buSzPts val="2200"/>
            </a:pPr>
            <a:r>
              <a:rPr lang="en-US" sz="2400" dirty="0"/>
              <a:t>Sanitize data</a:t>
            </a:r>
          </a:p>
          <a:p>
            <a:pPr>
              <a:spcBef>
                <a:spcPts val="0"/>
              </a:spcBef>
              <a:buSzPts val="2200"/>
            </a:pPr>
            <a:r>
              <a:rPr lang="en-US" sz="2400" dirty="0"/>
              <a:t>Follow and review defense in depth strategies, understand and enforce security policies</a:t>
            </a:r>
          </a:p>
        </p:txBody>
      </p:sp>
      <p:pic>
        <p:nvPicPr>
          <p:cNvPr id="232" name="Google Shape;232;p13" descr="Green Pace logo"/>
          <p:cNvPicPr preferRelativeResize="0"/>
          <p:nvPr/>
        </p:nvPicPr>
        <p:blipFill>
          <a:blip r:embed="rId6">
            <a:alphaModFix/>
          </a:blip>
          <a:stretch>
            <a:fillRect/>
          </a:stretch>
        </p:blipFill>
        <p:spPr>
          <a:xfrm>
            <a:off x="10400710" y="137308"/>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D66FF6C-5D0F-504B-9286-02DA63FFE57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422"/>
    </mc:Choice>
    <mc:Fallback>
      <p:transition spd="slow" advTm="30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116834" y="576236"/>
            <a:ext cx="7958331" cy="107722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sz="4800" dirty="0"/>
              <a:t>REFERENCES</a:t>
            </a:r>
            <a:endParaRPr sz="4800" dirty="0"/>
          </a:p>
        </p:txBody>
      </p:sp>
      <p:sp>
        <p:nvSpPr>
          <p:cNvPr id="238" name="Google Shape;238;p14"/>
          <p:cNvSpPr txBox="1">
            <a:spLocks noGrp="1"/>
          </p:cNvSpPr>
          <p:nvPr>
            <p:ph idx="1"/>
          </p:nvPr>
        </p:nvSpPr>
        <p:spPr>
          <a:xfrm>
            <a:off x="1409797" y="2017310"/>
            <a:ext cx="9372404" cy="3997828"/>
          </a:xfrm>
          <a:prstGeom prst="rect">
            <a:avLst/>
          </a:prstGeom>
          <a:noFill/>
          <a:ln>
            <a:noFill/>
          </a:ln>
        </p:spPr>
        <p:txBody>
          <a:bodyPr spcFirstLastPara="1" wrap="square" lIns="91425" tIns="45700" rIns="91425" bIns="45700" anchor="t" anchorCtr="0">
            <a:normAutofit fontScale="47500" lnSpcReduction="20000"/>
          </a:bodyPr>
          <a:lstStyle/>
          <a:p>
            <a:pPr marL="0" indent="0">
              <a:spcBef>
                <a:spcPts val="0"/>
              </a:spcBef>
              <a:buSzPts val="2200"/>
              <a:buNone/>
            </a:pPr>
            <a:r>
              <a:rPr lang="en-US" sz="2900" dirty="0">
                <a:effectLst/>
              </a:rPr>
              <a:t>Foster, S. (n.d.). </a:t>
            </a:r>
            <a:r>
              <a:rPr lang="en-US" sz="2900" i="1" dirty="0">
                <a:effectLst/>
              </a:rPr>
              <a:t>DevSecOps Pipeline Overview: DevSecOps Simplified</a:t>
            </a:r>
            <a:r>
              <a:rPr lang="en-US" sz="2900" dirty="0">
                <a:effectLst/>
              </a:rPr>
              <a:t>. Perforce Software. Retrieved April 17, 2024. from </a:t>
            </a:r>
            <a:r>
              <a:rPr lang="en-US" sz="2900" dirty="0">
                <a:effectLst/>
                <a:hlinkClick r:id="rId6"/>
              </a:rPr>
              <a:t>https://www.perforce.com/blog/kw/devsecops-pipeline-overview#:~:text=Free%20Klocwork%20Trial-,What%20Is%20a%20DevSecOps%20Pipeline%3F,secure%20software%20faster%20and%20easier</a:t>
            </a:r>
            <a:endParaRPr lang="en-US" sz="2900" dirty="0">
              <a:effectLst/>
            </a:endParaRPr>
          </a:p>
          <a:p>
            <a:pPr marL="0" indent="0">
              <a:spcBef>
                <a:spcPts val="0"/>
              </a:spcBef>
              <a:buSzPts val="2200"/>
              <a:buNone/>
            </a:pPr>
            <a:endParaRPr lang="en-US" sz="2900" dirty="0">
              <a:effectLst/>
            </a:endParaRPr>
          </a:p>
          <a:p>
            <a:pPr marL="0" indent="0">
              <a:spcBef>
                <a:spcPts val="0"/>
              </a:spcBef>
              <a:buSzPts val="2200"/>
              <a:buNone/>
            </a:pPr>
            <a:r>
              <a:rPr lang="en-US" sz="2900" i="1" dirty="0"/>
              <a:t>Intruder. (2024). An Effortless Vulnerability Scanner</a:t>
            </a:r>
            <a:r>
              <a:rPr lang="en-US" sz="2900" dirty="0"/>
              <a:t>. Intruder.  Retrieved April 18, 2024 from </a:t>
            </a:r>
            <a:r>
              <a:rPr lang="en-US" sz="2900" dirty="0">
                <a:hlinkClick r:id="rId7"/>
              </a:rPr>
              <a:t>https://www.intruder.io/</a:t>
            </a:r>
            <a:endParaRPr lang="en-US" sz="2900" dirty="0"/>
          </a:p>
          <a:p>
            <a:pPr marL="0" indent="0">
              <a:spcBef>
                <a:spcPts val="0"/>
              </a:spcBef>
              <a:buSzPts val="2200"/>
              <a:buNone/>
            </a:pPr>
            <a:endParaRPr lang="en-US" sz="2900" dirty="0"/>
          </a:p>
          <a:p>
            <a:pPr marL="0" indent="0">
              <a:spcBef>
                <a:spcPts val="0"/>
              </a:spcBef>
              <a:buSzPts val="2200"/>
              <a:buNone/>
            </a:pPr>
            <a:r>
              <a:rPr lang="en-US" sz="2900" i="1" dirty="0" err="1"/>
              <a:t>LoadNinja</a:t>
            </a:r>
            <a:r>
              <a:rPr lang="en-US" sz="2900" i="1" dirty="0"/>
              <a:t>. (n.d.). Create and Run Load Tests in Half the Time</a:t>
            </a:r>
            <a:r>
              <a:rPr lang="en-US" sz="2900" dirty="0"/>
              <a:t>. </a:t>
            </a:r>
            <a:r>
              <a:rPr lang="en-US" sz="2900" dirty="0" err="1"/>
              <a:t>LoadNinja</a:t>
            </a:r>
            <a:r>
              <a:rPr lang="en-US" sz="2900" dirty="0"/>
              <a:t>.  Retrieved April 16, 2024 from </a:t>
            </a:r>
            <a:r>
              <a:rPr lang="en-US" sz="2900" dirty="0">
                <a:hlinkClick r:id="rId8"/>
              </a:rPr>
              <a:t>https://loadninja.com/</a:t>
            </a:r>
            <a:endParaRPr lang="en-US" sz="2900" dirty="0"/>
          </a:p>
          <a:p>
            <a:pPr marL="0" indent="0">
              <a:spcBef>
                <a:spcPts val="0"/>
              </a:spcBef>
              <a:buSzPts val="2200"/>
              <a:buNone/>
            </a:pPr>
            <a:endParaRPr lang="en-US" sz="2900" dirty="0"/>
          </a:p>
          <a:p>
            <a:pPr marL="0" indent="0">
              <a:spcBef>
                <a:spcPts val="0"/>
              </a:spcBef>
              <a:buSzPts val="2200"/>
              <a:buNone/>
            </a:pPr>
            <a:r>
              <a:rPr lang="en-US" sz="2900" i="1" dirty="0" err="1"/>
              <a:t>Logentries</a:t>
            </a:r>
            <a:r>
              <a:rPr lang="en-US" sz="2900" i="1" dirty="0"/>
              <a:t>. (2024). Log Management &amp; Analysis Software Made Easy</a:t>
            </a:r>
            <a:r>
              <a:rPr lang="en-US" sz="2900" dirty="0"/>
              <a:t>. </a:t>
            </a:r>
            <a:r>
              <a:rPr lang="en-US" sz="2900" dirty="0" err="1"/>
              <a:t>Logentries</a:t>
            </a:r>
            <a:r>
              <a:rPr lang="en-US" sz="2900" dirty="0"/>
              <a:t>. Retrieved April 16, 2024 from </a:t>
            </a:r>
            <a:r>
              <a:rPr lang="en-US" sz="2900" dirty="0">
                <a:hlinkClick r:id="rId9"/>
              </a:rPr>
              <a:t>https://logentries.com/</a:t>
            </a:r>
            <a:endParaRPr lang="en-US" sz="2900" dirty="0"/>
          </a:p>
          <a:p>
            <a:pPr marL="0" indent="0">
              <a:spcBef>
                <a:spcPts val="0"/>
              </a:spcBef>
              <a:buSzPts val="2200"/>
              <a:buNone/>
            </a:pPr>
            <a:endParaRPr lang="en-US" sz="2900" dirty="0"/>
          </a:p>
          <a:p>
            <a:pPr marL="0" indent="0">
              <a:spcBef>
                <a:spcPts val="0"/>
              </a:spcBef>
              <a:buSzPts val="2200"/>
              <a:buNone/>
            </a:pPr>
            <a:r>
              <a:rPr lang="en-US" sz="2900" i="1" dirty="0" err="1">
                <a:effectLst/>
              </a:rPr>
              <a:t>Parasoft</a:t>
            </a:r>
            <a:r>
              <a:rPr lang="en-US" sz="2900" i="1" dirty="0">
                <a:effectLst/>
              </a:rPr>
              <a:t>. (2023.) C++test - Check C++ and C Code for Compliance</a:t>
            </a:r>
            <a:r>
              <a:rPr lang="en-US" sz="2900" dirty="0">
                <a:effectLst/>
              </a:rPr>
              <a:t>. </a:t>
            </a:r>
            <a:r>
              <a:rPr lang="en-US" sz="2900" dirty="0" err="1">
                <a:effectLst/>
              </a:rPr>
              <a:t>Parasoft</a:t>
            </a:r>
            <a:r>
              <a:rPr lang="en-US" sz="2900" dirty="0">
                <a:effectLst/>
              </a:rPr>
              <a:t>.  Retrieved April 17, 2024 from </a:t>
            </a:r>
            <a:r>
              <a:rPr lang="en-US" sz="2900" dirty="0">
                <a:effectLst/>
                <a:hlinkClick r:id="rId10"/>
              </a:rPr>
              <a:t>https://www.parasoft.com/products/parasoft-c-ctest/</a:t>
            </a:r>
            <a:endParaRPr lang="en-US" sz="2900" dirty="0">
              <a:effectLst/>
            </a:endParaRPr>
          </a:p>
          <a:p>
            <a:pPr marL="0" lvl="0" indent="0" algn="l" rtl="0">
              <a:spcBef>
                <a:spcPts val="0"/>
              </a:spcBef>
              <a:spcAft>
                <a:spcPts val="0"/>
              </a:spcAft>
              <a:buClr>
                <a:schemeClr val="lt1"/>
              </a:buClr>
              <a:buSzPts val="2200"/>
              <a:buNone/>
            </a:pPr>
            <a:endParaRPr lang="en-US" sz="2900" dirty="0"/>
          </a:p>
          <a:p>
            <a:pPr marL="0" lvl="0" indent="0" algn="l" rtl="0">
              <a:spcBef>
                <a:spcPts val="0"/>
              </a:spcBef>
              <a:spcAft>
                <a:spcPts val="0"/>
              </a:spcAft>
              <a:buClr>
                <a:schemeClr val="lt1"/>
              </a:buClr>
              <a:buSzPts val="2200"/>
              <a:buNone/>
            </a:pPr>
            <a:endParaRPr lang="en-US" sz="2900" dirty="0"/>
          </a:p>
          <a:p>
            <a:pPr marL="114300" indent="0">
              <a:buNone/>
            </a:pPr>
            <a:endParaRPr lang="en-US" dirty="0">
              <a:effectLst/>
            </a:endParaRPr>
          </a:p>
          <a:p>
            <a:pPr marL="0" lvl="0" indent="0" algn="l" rtl="0">
              <a:lnSpc>
                <a:spcPct val="90000"/>
              </a:lnSpc>
              <a:spcBef>
                <a:spcPts val="0"/>
              </a:spcBef>
              <a:spcAft>
                <a:spcPts val="0"/>
              </a:spcAft>
              <a:buClr>
                <a:schemeClr val="lt1"/>
              </a:buClr>
              <a:buSzPts val="2200"/>
              <a:buNone/>
            </a:pPr>
            <a:endParaRPr lang="en-US" dirty="0"/>
          </a:p>
          <a:p>
            <a:pPr marL="0" lvl="0" indent="0" algn="l" rtl="0">
              <a:lnSpc>
                <a:spcPct val="90000"/>
              </a:lnSpc>
              <a:spcBef>
                <a:spcPts val="0"/>
              </a:spcBef>
              <a:spcAft>
                <a:spcPts val="0"/>
              </a:spcAft>
              <a:buClr>
                <a:schemeClr val="lt1"/>
              </a:buClr>
              <a:buSzPts val="2200"/>
              <a:buNone/>
            </a:pPr>
            <a:endParaRPr lang="en-US" dirty="0"/>
          </a:p>
        </p:txBody>
      </p:sp>
      <p:pic>
        <p:nvPicPr>
          <p:cNvPr id="239" name="Google Shape;239;p14" descr="Green Pace logo"/>
          <p:cNvPicPr preferRelativeResize="0"/>
          <p:nvPr/>
        </p:nvPicPr>
        <p:blipFill>
          <a:blip r:embed="rId11">
            <a:alphaModFix/>
          </a:blip>
          <a:stretch>
            <a:fillRect/>
          </a:stretch>
        </p:blipFill>
        <p:spPr>
          <a:xfrm>
            <a:off x="10338900" y="111550"/>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1F36FA0E-5FAA-D744-8F50-0F2E27B528CA}"/>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262"/>
    </mc:Choice>
    <mc:Fallback>
      <p:transition spd="slow" advTm="9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116834" y="639315"/>
            <a:ext cx="7958331" cy="107722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sz="4800" dirty="0"/>
              <a:t>DEFENSE IN DEPTH</a:t>
            </a:r>
            <a:endParaRPr sz="4800" dirty="0"/>
          </a:p>
        </p:txBody>
      </p:sp>
      <p:sp>
        <p:nvSpPr>
          <p:cNvPr id="152" name="Google Shape;152;p3"/>
          <p:cNvSpPr txBox="1">
            <a:spLocks noGrp="1"/>
          </p:cNvSpPr>
          <p:nvPr>
            <p:ph idx="1"/>
          </p:nvPr>
        </p:nvSpPr>
        <p:spPr>
          <a:xfrm>
            <a:off x="414508" y="2308024"/>
            <a:ext cx="4933950" cy="3797196"/>
          </a:xfrm>
          <a:prstGeom prst="rect">
            <a:avLst/>
          </a:prstGeom>
          <a:noFill/>
          <a:ln>
            <a:noFill/>
          </a:ln>
        </p:spPr>
        <p:txBody>
          <a:bodyPr spcFirstLastPara="1" wrap="square" lIns="91425" tIns="45700" rIns="91425" bIns="45700" anchor="t" anchorCtr="0">
            <a:normAutofit fontScale="92500"/>
          </a:bodyPr>
          <a:lstStyle/>
          <a:p>
            <a:pPr marL="685800" lvl="0" indent="0">
              <a:lnSpc>
                <a:spcPct val="90000"/>
              </a:lnSpc>
              <a:spcBef>
                <a:spcPts val="0"/>
              </a:spcBef>
              <a:spcAft>
                <a:spcPts val="0"/>
              </a:spcAft>
              <a:buSzPts val="1800"/>
              <a:buNone/>
            </a:pPr>
            <a:r>
              <a:rPr lang="en-US" sz="2800" dirty="0">
                <a:effectLst/>
                <a:ea typeface="Calibri" panose="020F0502020204030204" pitchFamily="34" charset="0"/>
              </a:rPr>
              <a:t>This policy </a:t>
            </a:r>
            <a:r>
              <a:rPr lang="en-US" sz="2800" dirty="0">
                <a:ea typeface="Calibri" panose="020F0502020204030204" pitchFamily="34" charset="0"/>
              </a:rPr>
              <a:t>outlines and emphasizes</a:t>
            </a:r>
            <a:r>
              <a:rPr lang="en-US" sz="2800" dirty="0">
                <a:effectLst/>
                <a:ea typeface="Calibri" panose="020F0502020204030204" pitchFamily="34" charset="0"/>
              </a:rPr>
              <a:t> the core security principles: C/C++ secure coding </a:t>
            </a:r>
            <a:r>
              <a:rPr lang="en-US" sz="2800" dirty="0">
                <a:ea typeface="Calibri" panose="020F0502020204030204" pitchFamily="34" charset="0"/>
              </a:rPr>
              <a:t>standards, data encryption standards,  and t</a:t>
            </a:r>
            <a:r>
              <a:rPr lang="en-US" sz="2800" dirty="0">
                <a:effectLst/>
                <a:ea typeface="Calibri" panose="020F0502020204030204" pitchFamily="34" charset="0"/>
              </a:rPr>
              <a:t>riple-A standards. Through implementation and enforcement, vulnerabilities can be greatly minimized.</a:t>
            </a:r>
            <a:endParaRPr lang="en-US" sz="3200" dirty="0"/>
          </a:p>
        </p:txBody>
      </p:sp>
      <p:pic>
        <p:nvPicPr>
          <p:cNvPr id="153" name="Google Shape;153;p3" descr="Shows the following layers of developer defense: Physical security, Cloud security, Perimeter security, network security, Host security, Endpoint security, APP security and critical assets, systems, and data security." title="NHS (Healthcare) Defense in Depth – Shaun Van Niekerk"/>
          <p:cNvPicPr preferRelativeResize="0"/>
          <p:nvPr/>
        </p:nvPicPr>
        <p:blipFill rotWithShape="1">
          <a:blip r:embed="rId6">
            <a:alphaModFix/>
          </a:blip>
          <a:srcRect/>
          <a:stretch/>
        </p:blipFill>
        <p:spPr>
          <a:xfrm>
            <a:off x="5517418" y="2308024"/>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0414373" y="141563"/>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C3AA534-0564-D54F-A79F-9CFD4F1615E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808"/>
    </mc:Choice>
    <mc:Fallback>
      <p:transition spd="slow" advTm="28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116834" y="743661"/>
            <a:ext cx="7958331" cy="107722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sz="4800" dirty="0"/>
              <a:t>THREATS MATRIX</a:t>
            </a:r>
            <a:endParaRPr sz="4800" dirty="0"/>
          </a:p>
        </p:txBody>
      </p:sp>
      <p:sp>
        <p:nvSpPr>
          <p:cNvPr id="160" name="Google Shape;160;p4"/>
          <p:cNvSpPr txBox="1">
            <a:spLocks noGrp="1"/>
          </p:cNvSpPr>
          <p:nvPr>
            <p:ph idx="1"/>
          </p:nvPr>
        </p:nvSpPr>
        <p:spPr>
          <a:xfrm>
            <a:off x="685800" y="2565551"/>
            <a:ext cx="2486100" cy="4024200"/>
          </a:xfrm>
          <a:prstGeom prst="rect">
            <a:avLst/>
          </a:prstGeom>
          <a:noFill/>
          <a:ln>
            <a:noFill/>
          </a:ln>
        </p:spPr>
        <p:txBody>
          <a:bodyPr spcFirstLastPara="1" wrap="square" lIns="91425" tIns="45700" rIns="91425" bIns="45700" anchor="t" anchorCtr="0">
            <a:normAutofit lnSpcReduction="10000"/>
          </a:bodyPr>
          <a:lstStyle/>
          <a:p>
            <a:pPr marL="228600" lvl="0" indent="0" algn="l" rtl="0">
              <a:lnSpc>
                <a:spcPct val="107916"/>
              </a:lnSpc>
              <a:spcBef>
                <a:spcPts val="0"/>
              </a:spcBef>
              <a:spcAft>
                <a:spcPts val="0"/>
              </a:spcAft>
              <a:buSzPts val="1800"/>
              <a:buNone/>
            </a:pPr>
            <a:r>
              <a:rPr lang="en-US" sz="2000" dirty="0">
                <a:solidFill>
                  <a:srgbClr val="FFFFFF"/>
                </a:solidFill>
              </a:rPr>
              <a:t>The highest  priority threats should be prioritized.</a:t>
            </a:r>
          </a:p>
          <a:p>
            <a:pPr marL="228600" lvl="0" indent="0" algn="l" rtl="0">
              <a:lnSpc>
                <a:spcPct val="107916"/>
              </a:lnSpc>
              <a:spcBef>
                <a:spcPts val="0"/>
              </a:spcBef>
              <a:spcAft>
                <a:spcPts val="0"/>
              </a:spcAft>
              <a:buSzPts val="1800"/>
              <a:buNone/>
            </a:pPr>
            <a:endParaRPr lang="en-US" sz="2000" dirty="0">
              <a:solidFill>
                <a:srgbClr val="FFFFFF"/>
              </a:solidFill>
            </a:endParaRPr>
          </a:p>
          <a:p>
            <a:pPr marL="228600" lvl="0" indent="0" algn="l" rtl="0">
              <a:lnSpc>
                <a:spcPct val="107916"/>
              </a:lnSpc>
              <a:spcBef>
                <a:spcPts val="0"/>
              </a:spcBef>
              <a:spcAft>
                <a:spcPts val="0"/>
              </a:spcAft>
              <a:buSzPts val="1800"/>
              <a:buNone/>
            </a:pPr>
            <a:r>
              <a:rPr lang="en-US" sz="2000" dirty="0">
                <a:solidFill>
                  <a:srgbClr val="FFFFFF"/>
                </a:solidFill>
              </a:rPr>
              <a:t>The low priority threats, although less probable, are still a concern but take less precedence over higher priority threats.  </a:t>
            </a: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p:cNvGraphicFramePr/>
          <p:nvPr>
            <p:extLst>
              <p:ext uri="{D42A27DB-BD31-4B8C-83A1-F6EECF244321}">
                <p14:modId xmlns:p14="http://schemas.microsoft.com/office/powerpoint/2010/main" val="4064252583"/>
              </p:ext>
            </p:extLst>
          </p:nvPr>
        </p:nvGraphicFramePr>
        <p:xfrm>
          <a:off x="3171900" y="2561050"/>
          <a:ext cx="7835225" cy="3538650"/>
        </p:xfrm>
        <a:graphic>
          <a:graphicData uri="http://schemas.openxmlformats.org/drawingml/2006/table">
            <a:tbl>
              <a:tblPr>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latin typeface="+mn-lt"/>
                        </a:rPr>
                        <a:t>Likely</a:t>
                      </a:r>
                      <a:endParaRPr sz="1400" u="none" strike="noStrike" cap="none" dirty="0">
                        <a:latin typeface="+mn-lt"/>
                      </a:endParaRP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mn-lt"/>
                          <a:ea typeface="Arial"/>
                          <a:cs typeface="Arial"/>
                          <a:sym typeface="Arial"/>
                        </a:rPr>
                        <a:t>INT-030-C</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mn-lt"/>
                          <a:ea typeface="Arial"/>
                          <a:cs typeface="Arial"/>
                          <a:sym typeface="Arial"/>
                        </a:rPr>
                        <a:t>STR-030-C</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mn-lt"/>
                          <a:ea typeface="Arial"/>
                          <a:cs typeface="Arial"/>
                          <a:sym typeface="Arial"/>
                        </a:rPr>
                        <a:t>OOP-052-CPP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mn-lt"/>
                          <a:ea typeface="Arial"/>
                          <a:cs typeface="Arial"/>
                          <a:sym typeface="Arial"/>
                        </a:rPr>
                        <a:t>STR-038-C</a:t>
                      </a:r>
                      <a:endParaRPr sz="3600" u="none" strike="noStrike" cap="none" dirty="0">
                        <a:solidFill>
                          <a:srgbClr val="FFD966"/>
                        </a:solidFill>
                        <a:latin typeface="+mn-lt"/>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latin typeface="+mn-lt"/>
                        </a:rPr>
                        <a:t>Priority</a:t>
                      </a:r>
                      <a:endParaRPr sz="1400" u="none" strike="noStrike" cap="none" dirty="0">
                        <a:latin typeface="+mn-lt"/>
                      </a:endParaRP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mn-lt"/>
                          <a:ea typeface="Arial"/>
                          <a:cs typeface="Arial"/>
                          <a:sym typeface="Arial"/>
                        </a:rPr>
                        <a:t>STR-038-C – P27</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mn-lt"/>
                          <a:ea typeface="Arial"/>
                          <a:cs typeface="Arial"/>
                          <a:sym typeface="Arial"/>
                        </a:rPr>
                        <a:t>STR-002-C – P18</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mn-lt"/>
                          <a:ea typeface="Arial"/>
                          <a:cs typeface="Arial"/>
                          <a:sym typeface="Arial"/>
                        </a:rPr>
                        <a:t>MEM-053-CPP – P18</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mn-lt"/>
                          <a:ea typeface="Arial"/>
                          <a:cs typeface="Arial"/>
                          <a:sym typeface="Arial"/>
                        </a:rPr>
                        <a:t>OOP-052-CPP – P9</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latin typeface="+mn-lt"/>
                        </a:rPr>
                        <a:t>Low priority</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mn-lt"/>
                          <a:ea typeface="Arial"/>
                          <a:cs typeface="Arial"/>
                          <a:sym typeface="Arial"/>
                        </a:rPr>
                        <a:t>ERR-006-C – P4</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mn-lt"/>
                          <a:ea typeface="Arial"/>
                          <a:cs typeface="Arial"/>
                          <a:sym typeface="Arial"/>
                        </a:rPr>
                        <a:t>INT-035-C – P2</a:t>
                      </a:r>
                      <a:endParaRPr sz="1400" u="none" strike="noStrike" cap="none" dirty="0">
                        <a:latin typeface="+mn-lt"/>
                      </a:endParaRP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mn-lt"/>
                          <a:ea typeface="Arial"/>
                          <a:cs typeface="Arial"/>
                          <a:sym typeface="Arial"/>
                        </a:rPr>
                        <a:t>DCL-012-C – P1</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latin typeface="+mn-lt"/>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latin typeface="+mn-lt"/>
                        </a:rPr>
                        <a:t>Unlikely</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mn-lt"/>
                          <a:ea typeface="Arial"/>
                          <a:cs typeface="Arial"/>
                          <a:sym typeface="Arial"/>
                        </a:rPr>
                        <a:t>DCL-012-C</a:t>
                      </a:r>
                      <a:endParaRPr sz="1400" u="none" strike="noStrike" cap="none" dirty="0">
                        <a:latin typeface="+mn-lt"/>
                      </a:endParaRP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mn-lt"/>
                          <a:ea typeface="Arial"/>
                          <a:cs typeface="Arial"/>
                          <a:sym typeface="Arial"/>
                        </a:rPr>
                        <a:t>ERR-006-C</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0298462" y="169048"/>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CCDEB585-D2AC-2149-838A-53E4575F3E4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947"/>
    </mc:Choice>
    <mc:Fallback>
      <p:transition spd="slow" advTm="22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116834" y="675245"/>
            <a:ext cx="7958331" cy="107722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sz="4800" dirty="0"/>
              <a:t>SECURITY PRINCIPLES</a:t>
            </a:r>
            <a:endParaRPr sz="4800" dirty="0"/>
          </a:p>
        </p:txBody>
      </p:sp>
      <p:sp>
        <p:nvSpPr>
          <p:cNvPr id="168" name="Google Shape;168;p5"/>
          <p:cNvSpPr txBox="1">
            <a:spLocks noGrp="1"/>
          </p:cNvSpPr>
          <p:nvPr>
            <p:ph idx="1"/>
          </p:nvPr>
        </p:nvSpPr>
        <p:spPr>
          <a:xfrm>
            <a:off x="1448335" y="2158630"/>
            <a:ext cx="9295327" cy="4024125"/>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lt1"/>
              </a:buClr>
              <a:buSzPts val="2200"/>
              <a:buFont typeface="+mj-lt"/>
              <a:buAutoNum type="arabicPeriod"/>
            </a:pPr>
            <a:r>
              <a:rPr lang="en-US" sz="2800" dirty="0">
                <a:effectLst/>
                <a:ea typeface="Calibri" panose="020F0502020204030204" pitchFamily="34" charset="0"/>
              </a:rPr>
              <a:t>Validate</a:t>
            </a:r>
            <a:r>
              <a:rPr lang="en-US" sz="2800" b="1" dirty="0">
                <a:effectLst/>
                <a:ea typeface="Calibri" panose="020F0502020204030204" pitchFamily="34" charset="0"/>
              </a:rPr>
              <a:t> </a:t>
            </a:r>
            <a:r>
              <a:rPr lang="en-US" sz="2800" dirty="0">
                <a:effectLst/>
                <a:ea typeface="Calibri" panose="020F0502020204030204" pitchFamily="34" charset="0"/>
              </a:rPr>
              <a:t>Input Data</a:t>
            </a:r>
          </a:p>
          <a:p>
            <a:pPr marL="514350" lvl="0" indent="-514350" algn="l" rtl="0">
              <a:lnSpc>
                <a:spcPct val="90000"/>
              </a:lnSpc>
              <a:spcBef>
                <a:spcPts val="0"/>
              </a:spcBef>
              <a:spcAft>
                <a:spcPts val="0"/>
              </a:spcAft>
              <a:buClr>
                <a:schemeClr val="lt1"/>
              </a:buClr>
              <a:buSzPts val="2200"/>
              <a:buFont typeface="+mj-lt"/>
              <a:buAutoNum type="arabicPeriod"/>
            </a:pPr>
            <a:r>
              <a:rPr lang="en-US" sz="2800" dirty="0">
                <a:effectLst/>
                <a:ea typeface="Calibri" panose="020F0502020204030204" pitchFamily="34" charset="0"/>
              </a:rPr>
              <a:t>Heed Compiler Warnings</a:t>
            </a:r>
            <a:endParaRPr lang="en-US" sz="2800" dirty="0">
              <a:ea typeface="Calibri" panose="020F0502020204030204" pitchFamily="34" charset="0"/>
            </a:endParaRPr>
          </a:p>
          <a:p>
            <a:pPr marL="514350" lvl="0" indent="-514350" algn="l" rtl="0">
              <a:lnSpc>
                <a:spcPct val="90000"/>
              </a:lnSpc>
              <a:spcBef>
                <a:spcPts val="0"/>
              </a:spcBef>
              <a:spcAft>
                <a:spcPts val="0"/>
              </a:spcAft>
              <a:buClr>
                <a:schemeClr val="lt1"/>
              </a:buClr>
              <a:buSzPts val="2200"/>
              <a:buFont typeface="+mj-lt"/>
              <a:buAutoNum type="arabicPeriod"/>
            </a:pPr>
            <a:r>
              <a:rPr lang="en-US" sz="2800" dirty="0">
                <a:effectLst/>
                <a:ea typeface="Calibri" panose="020F0502020204030204" pitchFamily="34" charset="0"/>
              </a:rPr>
              <a:t>Architect and Design for Security Policies</a:t>
            </a:r>
          </a:p>
          <a:p>
            <a:pPr marL="514350" lvl="0" indent="-514350" algn="l" rtl="0">
              <a:lnSpc>
                <a:spcPct val="90000"/>
              </a:lnSpc>
              <a:spcBef>
                <a:spcPts val="0"/>
              </a:spcBef>
              <a:spcAft>
                <a:spcPts val="0"/>
              </a:spcAft>
              <a:buClr>
                <a:schemeClr val="lt1"/>
              </a:buClr>
              <a:buSzPts val="2200"/>
              <a:buFont typeface="+mj-lt"/>
              <a:buAutoNum type="arabicPeriod"/>
            </a:pPr>
            <a:r>
              <a:rPr lang="en-US" sz="2800" dirty="0">
                <a:effectLst/>
                <a:ea typeface="Calibri" panose="020F0502020204030204" pitchFamily="34" charset="0"/>
              </a:rPr>
              <a:t>Keep It Simple</a:t>
            </a:r>
            <a:endParaRPr lang="en-US" sz="2800" dirty="0">
              <a:ea typeface="Calibri" panose="020F0502020204030204" pitchFamily="34" charset="0"/>
            </a:endParaRPr>
          </a:p>
          <a:p>
            <a:pPr marL="514350" lvl="0" indent="-514350" algn="l" rtl="0">
              <a:lnSpc>
                <a:spcPct val="90000"/>
              </a:lnSpc>
              <a:spcBef>
                <a:spcPts val="0"/>
              </a:spcBef>
              <a:spcAft>
                <a:spcPts val="0"/>
              </a:spcAft>
              <a:buClr>
                <a:schemeClr val="lt1"/>
              </a:buClr>
              <a:buSzPts val="2200"/>
              <a:buFont typeface="+mj-lt"/>
              <a:buAutoNum type="arabicPeriod"/>
            </a:pPr>
            <a:r>
              <a:rPr lang="en-US" sz="2800" dirty="0">
                <a:effectLst/>
                <a:ea typeface="Calibri" panose="020F0502020204030204" pitchFamily="34" charset="0"/>
              </a:rPr>
              <a:t>Default Deny</a:t>
            </a:r>
            <a:endParaRPr lang="en-US" sz="2800" dirty="0"/>
          </a:p>
          <a:p>
            <a:pPr marL="514350" lvl="0" indent="-514350" algn="l" rtl="0">
              <a:lnSpc>
                <a:spcPct val="90000"/>
              </a:lnSpc>
              <a:spcBef>
                <a:spcPts val="0"/>
              </a:spcBef>
              <a:spcAft>
                <a:spcPts val="0"/>
              </a:spcAft>
              <a:buClr>
                <a:schemeClr val="lt1"/>
              </a:buClr>
              <a:buSzPts val="2200"/>
              <a:buFont typeface="+mj-lt"/>
              <a:buAutoNum type="arabicPeriod"/>
            </a:pPr>
            <a:r>
              <a:rPr lang="en-US" sz="2800" dirty="0">
                <a:effectLst/>
                <a:ea typeface="Calibri" panose="020F0502020204030204" pitchFamily="34" charset="0"/>
              </a:rPr>
              <a:t>Adhere to the Principle of Least Privilege</a:t>
            </a:r>
          </a:p>
          <a:p>
            <a:pPr marL="514350" lvl="0" indent="-514350" algn="l" rtl="0">
              <a:lnSpc>
                <a:spcPct val="90000"/>
              </a:lnSpc>
              <a:spcBef>
                <a:spcPts val="0"/>
              </a:spcBef>
              <a:spcAft>
                <a:spcPts val="0"/>
              </a:spcAft>
              <a:buClr>
                <a:schemeClr val="lt1"/>
              </a:buClr>
              <a:buSzPts val="2200"/>
              <a:buFont typeface="+mj-lt"/>
              <a:buAutoNum type="arabicPeriod"/>
            </a:pPr>
            <a:r>
              <a:rPr lang="en-US" sz="2800" dirty="0">
                <a:effectLst/>
                <a:ea typeface="Calibri" panose="020F0502020204030204" pitchFamily="34" charset="0"/>
              </a:rPr>
              <a:t>Sanitize Data Sent to Other Systems</a:t>
            </a:r>
          </a:p>
          <a:p>
            <a:pPr marL="514350" lvl="0" indent="-514350" algn="l" rtl="0">
              <a:lnSpc>
                <a:spcPct val="90000"/>
              </a:lnSpc>
              <a:spcBef>
                <a:spcPts val="0"/>
              </a:spcBef>
              <a:spcAft>
                <a:spcPts val="0"/>
              </a:spcAft>
              <a:buClr>
                <a:schemeClr val="lt1"/>
              </a:buClr>
              <a:buSzPts val="2200"/>
              <a:buFont typeface="+mj-lt"/>
              <a:buAutoNum type="arabicPeriod"/>
            </a:pPr>
            <a:r>
              <a:rPr lang="en-US" sz="2800" dirty="0">
                <a:effectLst/>
                <a:ea typeface="Calibri" panose="020F0502020204030204" pitchFamily="34" charset="0"/>
              </a:rPr>
              <a:t>Practice Defense in Depth </a:t>
            </a:r>
            <a:endParaRPr lang="en-US" sz="2800" dirty="0">
              <a:ea typeface="Calibri" panose="020F0502020204030204" pitchFamily="34" charset="0"/>
            </a:endParaRPr>
          </a:p>
          <a:p>
            <a:pPr marL="514350" lvl="0" indent="-514350" algn="l" rtl="0">
              <a:lnSpc>
                <a:spcPct val="90000"/>
              </a:lnSpc>
              <a:spcBef>
                <a:spcPts val="0"/>
              </a:spcBef>
              <a:spcAft>
                <a:spcPts val="0"/>
              </a:spcAft>
              <a:buClr>
                <a:schemeClr val="lt1"/>
              </a:buClr>
              <a:buSzPts val="2200"/>
              <a:buFont typeface="+mj-lt"/>
              <a:buAutoNum type="arabicPeriod"/>
            </a:pPr>
            <a:r>
              <a:rPr lang="en-US" sz="2800" dirty="0">
                <a:effectLst/>
                <a:ea typeface="Calibri" panose="020F0502020204030204" pitchFamily="34" charset="0"/>
              </a:rPr>
              <a:t>Use Effective Quality Assurance Techniques</a:t>
            </a:r>
          </a:p>
          <a:p>
            <a:pPr marL="514350" lvl="0" indent="-514350" algn="l" rtl="0">
              <a:lnSpc>
                <a:spcPct val="90000"/>
              </a:lnSpc>
              <a:spcBef>
                <a:spcPts val="0"/>
              </a:spcBef>
              <a:spcAft>
                <a:spcPts val="0"/>
              </a:spcAft>
              <a:buClr>
                <a:schemeClr val="lt1"/>
              </a:buClr>
              <a:buSzPts val="2200"/>
              <a:buFont typeface="+mj-lt"/>
              <a:buAutoNum type="arabicPeriod"/>
            </a:pPr>
            <a:r>
              <a:rPr lang="en-US" sz="2800" dirty="0">
                <a:effectLst/>
                <a:ea typeface="Calibri" panose="020F0502020204030204" pitchFamily="34" charset="0"/>
              </a:rPr>
              <a:t>Adopt a Secure Coding Standard</a:t>
            </a:r>
            <a:endParaRPr sz="3200" dirty="0"/>
          </a:p>
        </p:txBody>
      </p:sp>
      <p:pic>
        <p:nvPicPr>
          <p:cNvPr id="169" name="Google Shape;169;p5" descr="Green Pace logo"/>
          <p:cNvPicPr preferRelativeResize="0"/>
          <p:nvPr/>
        </p:nvPicPr>
        <p:blipFill>
          <a:blip r:embed="rId6">
            <a:alphaModFix/>
          </a:blip>
          <a:stretch>
            <a:fillRect/>
          </a:stretch>
        </p:blipFill>
        <p:spPr>
          <a:xfrm>
            <a:off x="10388615" y="100212"/>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EC984A7F-E152-D04C-9F3C-A44DC01F4A1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5255"/>
    </mc:Choice>
    <mc:Fallback>
      <p:transition spd="slow" advTm="155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116834" y="640630"/>
            <a:ext cx="7958331" cy="107722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sz="4800" dirty="0"/>
              <a:t>CODING STANDARDS</a:t>
            </a:r>
            <a:endParaRPr sz="4800" dirty="0"/>
          </a:p>
        </p:txBody>
      </p:sp>
      <p:sp>
        <p:nvSpPr>
          <p:cNvPr id="175" name="Google Shape;175;p6"/>
          <p:cNvSpPr txBox="1">
            <a:spLocks noGrp="1"/>
          </p:cNvSpPr>
          <p:nvPr>
            <p:ph idx="1"/>
          </p:nvPr>
        </p:nvSpPr>
        <p:spPr>
          <a:xfrm>
            <a:off x="1390480" y="1977279"/>
            <a:ext cx="9411040" cy="4257939"/>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lt1"/>
              </a:buClr>
              <a:buSzPts val="2000"/>
              <a:buFont typeface="+mj-lt"/>
              <a:buAutoNum type="arabicPeriod"/>
            </a:pPr>
            <a:r>
              <a:rPr lang="en-US" sz="2400" dirty="0">
                <a:effectLst/>
                <a:ea typeface="Calibri" panose="020F0502020204030204" pitchFamily="34" charset="0"/>
              </a:rPr>
              <a:t>Implement abstract data types using opaque types</a:t>
            </a:r>
          </a:p>
          <a:p>
            <a:pPr marL="514350" lvl="0" indent="-514350" algn="l" rtl="0">
              <a:lnSpc>
                <a:spcPct val="90000"/>
              </a:lnSpc>
              <a:spcBef>
                <a:spcPts val="0"/>
              </a:spcBef>
              <a:spcAft>
                <a:spcPts val="0"/>
              </a:spcAft>
              <a:buClr>
                <a:schemeClr val="lt1"/>
              </a:buClr>
              <a:buSzPts val="2000"/>
              <a:buFont typeface="+mj-lt"/>
              <a:buAutoNum type="arabicPeriod"/>
            </a:pPr>
            <a:r>
              <a:rPr lang="en-US" sz="2400" dirty="0">
                <a:effectLst/>
                <a:ea typeface="Calibri" panose="020F0502020204030204" pitchFamily="34" charset="0"/>
              </a:rPr>
              <a:t>Ensure that unsigned integer operations do not wrap</a:t>
            </a:r>
            <a:endParaRPr lang="en-US" sz="2400" dirty="0">
              <a:ea typeface="Calibri" panose="020F0502020204030204" pitchFamily="34" charset="0"/>
            </a:endParaRPr>
          </a:p>
          <a:p>
            <a:pPr marL="514350" lvl="0" indent="-514350" algn="l" rtl="0">
              <a:lnSpc>
                <a:spcPct val="90000"/>
              </a:lnSpc>
              <a:spcBef>
                <a:spcPts val="0"/>
              </a:spcBef>
              <a:spcAft>
                <a:spcPts val="0"/>
              </a:spcAft>
              <a:buClr>
                <a:schemeClr val="lt1"/>
              </a:buClr>
              <a:buSzPts val="2000"/>
              <a:buFont typeface="+mj-lt"/>
              <a:buAutoNum type="arabicPeriod"/>
            </a:pPr>
            <a:r>
              <a:rPr lang="en-US" sz="2400" dirty="0">
                <a:effectLst/>
                <a:ea typeface="Calibri" panose="020F0502020204030204" pitchFamily="34" charset="0"/>
              </a:rPr>
              <a:t>Do not attempt to modify string literals</a:t>
            </a:r>
          </a:p>
          <a:p>
            <a:pPr marL="514350" lvl="0" indent="-514350" algn="l" rtl="0">
              <a:lnSpc>
                <a:spcPct val="90000"/>
              </a:lnSpc>
              <a:spcBef>
                <a:spcPts val="0"/>
              </a:spcBef>
              <a:spcAft>
                <a:spcPts val="0"/>
              </a:spcAft>
              <a:buClr>
                <a:schemeClr val="lt1"/>
              </a:buClr>
              <a:buSzPts val="2000"/>
              <a:buFont typeface="+mj-lt"/>
              <a:buAutoNum type="arabicPeriod"/>
            </a:pPr>
            <a:r>
              <a:rPr lang="en-US" sz="2400" dirty="0">
                <a:effectLst/>
                <a:ea typeface="Calibri" panose="020F0502020204030204" pitchFamily="34" charset="0"/>
              </a:rPr>
              <a:t>Sanitize data passed to complex subsystems</a:t>
            </a:r>
            <a:endParaRPr lang="en-US" sz="2400" dirty="0">
              <a:ea typeface="Calibri" panose="020F0502020204030204" pitchFamily="34" charset="0"/>
            </a:endParaRPr>
          </a:p>
          <a:p>
            <a:pPr marL="514350" lvl="0" indent="-514350" algn="l" rtl="0">
              <a:lnSpc>
                <a:spcPct val="90000"/>
              </a:lnSpc>
              <a:spcBef>
                <a:spcPts val="0"/>
              </a:spcBef>
              <a:spcAft>
                <a:spcPts val="0"/>
              </a:spcAft>
              <a:buClr>
                <a:schemeClr val="lt1"/>
              </a:buClr>
              <a:buSzPts val="2000"/>
              <a:buFont typeface="+mj-lt"/>
              <a:buAutoNum type="arabicPeriod"/>
            </a:pPr>
            <a:r>
              <a:rPr lang="en-US" sz="2400" dirty="0">
                <a:effectLst/>
                <a:ea typeface="Calibri" panose="020F0502020204030204" pitchFamily="34" charset="0"/>
              </a:rPr>
              <a:t>Explicitly construct and destruct objects when manually managing object lifetime</a:t>
            </a:r>
          </a:p>
          <a:p>
            <a:pPr marL="514350" lvl="0" indent="-514350" algn="l" rtl="0">
              <a:lnSpc>
                <a:spcPct val="90000"/>
              </a:lnSpc>
              <a:spcBef>
                <a:spcPts val="0"/>
              </a:spcBef>
              <a:spcAft>
                <a:spcPts val="0"/>
              </a:spcAft>
              <a:buClr>
                <a:schemeClr val="lt1"/>
              </a:buClr>
              <a:buSzPts val="2000"/>
              <a:buFont typeface="+mj-lt"/>
              <a:buAutoNum type="arabicPeriod"/>
            </a:pPr>
            <a:r>
              <a:rPr lang="en-US" sz="2400" dirty="0">
                <a:effectLst/>
                <a:ea typeface="Calibri" panose="020F0502020204030204" pitchFamily="34" charset="0"/>
              </a:rPr>
              <a:t>Understand the termination behavior of assert() and abort()</a:t>
            </a:r>
            <a:endParaRPr lang="en-US" sz="2400" dirty="0">
              <a:ea typeface="Calibri" panose="020F0502020204030204" pitchFamily="34" charset="0"/>
            </a:endParaRPr>
          </a:p>
          <a:p>
            <a:pPr marL="514350" lvl="0" indent="-514350" algn="l" rtl="0">
              <a:lnSpc>
                <a:spcPct val="90000"/>
              </a:lnSpc>
              <a:spcBef>
                <a:spcPts val="0"/>
              </a:spcBef>
              <a:spcAft>
                <a:spcPts val="0"/>
              </a:spcAft>
              <a:buClr>
                <a:schemeClr val="lt1"/>
              </a:buClr>
              <a:buSzPts val="2000"/>
              <a:buFont typeface="+mj-lt"/>
              <a:buAutoNum type="arabicPeriod"/>
            </a:pPr>
            <a:r>
              <a:rPr lang="en-US" sz="2400" dirty="0">
                <a:effectLst/>
                <a:ea typeface="Calibri" panose="020F0502020204030204" pitchFamily="34" charset="0"/>
              </a:rPr>
              <a:t>Handle all exceptions</a:t>
            </a:r>
          </a:p>
          <a:p>
            <a:pPr marL="514350" lvl="0" indent="-514350" algn="l" rtl="0">
              <a:lnSpc>
                <a:spcPct val="90000"/>
              </a:lnSpc>
              <a:spcBef>
                <a:spcPts val="0"/>
              </a:spcBef>
              <a:spcAft>
                <a:spcPts val="0"/>
              </a:spcAft>
              <a:buClr>
                <a:schemeClr val="lt1"/>
              </a:buClr>
              <a:buSzPts val="2000"/>
              <a:buFont typeface="+mj-lt"/>
              <a:buAutoNum type="arabicPeriod"/>
            </a:pPr>
            <a:r>
              <a:rPr lang="en-US" sz="2400" dirty="0">
                <a:effectLst/>
                <a:ea typeface="Calibri" panose="020F0502020204030204" pitchFamily="34" charset="0"/>
              </a:rPr>
              <a:t>Do not delete a polymorphic object without a virtual destructor</a:t>
            </a:r>
            <a:endParaRPr lang="en-US" sz="2400" dirty="0">
              <a:ea typeface="Calibri" panose="020F0502020204030204" pitchFamily="34" charset="0"/>
            </a:endParaRPr>
          </a:p>
          <a:p>
            <a:pPr marL="514350" lvl="0" indent="-514350" algn="l" rtl="0">
              <a:lnSpc>
                <a:spcPct val="90000"/>
              </a:lnSpc>
              <a:spcBef>
                <a:spcPts val="0"/>
              </a:spcBef>
              <a:spcAft>
                <a:spcPts val="0"/>
              </a:spcAft>
              <a:buClr>
                <a:schemeClr val="lt1"/>
              </a:buClr>
              <a:buSzPts val="2000"/>
              <a:buFont typeface="+mj-lt"/>
              <a:buAutoNum type="arabicPeriod"/>
            </a:pPr>
            <a:r>
              <a:rPr lang="en-US" sz="2400" dirty="0">
                <a:effectLst/>
                <a:ea typeface="Calibri" panose="020F0502020204030204" pitchFamily="34" charset="0"/>
              </a:rPr>
              <a:t>Use correct integer precisions</a:t>
            </a:r>
          </a:p>
          <a:p>
            <a:pPr marL="514350" lvl="0" indent="-514350" algn="l" rtl="0">
              <a:lnSpc>
                <a:spcPct val="90000"/>
              </a:lnSpc>
              <a:spcBef>
                <a:spcPts val="0"/>
              </a:spcBef>
              <a:spcAft>
                <a:spcPts val="0"/>
              </a:spcAft>
              <a:buClr>
                <a:schemeClr val="lt1"/>
              </a:buClr>
              <a:buSzPts val="2000"/>
              <a:buFont typeface="+mj-lt"/>
              <a:buAutoNum type="arabicPeriod"/>
            </a:pPr>
            <a:r>
              <a:rPr lang="en-US" sz="2400" dirty="0">
                <a:effectLst/>
                <a:ea typeface="Calibri" panose="020F0502020204030204" pitchFamily="34" charset="0"/>
              </a:rPr>
              <a:t>Do not confuse narrow and wide character strings and functions</a:t>
            </a:r>
            <a:endParaRPr sz="2400" dirty="0"/>
          </a:p>
        </p:txBody>
      </p:sp>
      <p:pic>
        <p:nvPicPr>
          <p:cNvPr id="176" name="Google Shape;176;p6" descr="Green Pace logo"/>
          <p:cNvPicPr preferRelativeResize="0"/>
          <p:nvPr/>
        </p:nvPicPr>
        <p:blipFill>
          <a:blip r:embed="rId6">
            <a:alphaModFix/>
          </a:blip>
          <a:stretch>
            <a:fillRect/>
          </a:stretch>
        </p:blipFill>
        <p:spPr>
          <a:xfrm>
            <a:off x="10401494" y="66017"/>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28A76EB-AFFB-8546-92F5-6F1726BF6FB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7692"/>
    </mc:Choice>
    <mc:Fallback>
      <p:transition spd="slow" advTm="87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116834" y="640631"/>
            <a:ext cx="7958331" cy="107722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sz="4800" dirty="0"/>
              <a:t>ENCRYPTION POLICIES</a:t>
            </a:r>
            <a:endParaRPr sz="4800" dirty="0"/>
          </a:p>
        </p:txBody>
      </p:sp>
      <p:sp>
        <p:nvSpPr>
          <p:cNvPr id="182" name="Google Shape;182;p7"/>
          <p:cNvSpPr txBox="1">
            <a:spLocks noGrp="1"/>
          </p:cNvSpPr>
          <p:nvPr>
            <p:ph idx="1"/>
          </p:nvPr>
        </p:nvSpPr>
        <p:spPr>
          <a:xfrm>
            <a:off x="1171977" y="2052116"/>
            <a:ext cx="9398162" cy="399782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800" dirty="0">
                <a:ea typeface="Calibri" panose="020F0502020204030204" pitchFamily="34" charset="0"/>
              </a:rPr>
              <a:t>Encryption</a:t>
            </a:r>
            <a:r>
              <a:rPr lang="en-US" sz="2800" dirty="0">
                <a:effectLst/>
                <a:ea typeface="Calibri" panose="020F0502020204030204" pitchFamily="34" charset="0"/>
              </a:rPr>
              <a:t> in rest - Ensure that data is encrypted when on a disk</a:t>
            </a:r>
          </a:p>
          <a:p>
            <a:pPr marL="228600" lvl="0" indent="-228600" algn="l" rtl="0">
              <a:lnSpc>
                <a:spcPct val="90000"/>
              </a:lnSpc>
              <a:spcBef>
                <a:spcPts val="0"/>
              </a:spcBef>
              <a:spcAft>
                <a:spcPts val="0"/>
              </a:spcAft>
              <a:buClr>
                <a:schemeClr val="lt1"/>
              </a:buClr>
              <a:buSzPts val="2000"/>
              <a:buChar char="•"/>
            </a:pPr>
            <a:endParaRPr lang="en-US" sz="2800" dirty="0">
              <a:effectLst/>
              <a:ea typeface="Calibri" panose="020F0502020204030204" pitchFamily="34" charset="0"/>
            </a:endParaRPr>
          </a:p>
          <a:p>
            <a:pPr marL="228600" lvl="0" indent="-228600">
              <a:lnSpc>
                <a:spcPct val="90000"/>
              </a:lnSpc>
              <a:spcBef>
                <a:spcPts val="0"/>
              </a:spcBef>
              <a:spcAft>
                <a:spcPts val="0"/>
              </a:spcAft>
              <a:buClr>
                <a:schemeClr val="lt1"/>
              </a:buClr>
              <a:buSzPts val="2000"/>
              <a:buChar char="•"/>
            </a:pPr>
            <a:r>
              <a:rPr lang="en-US" sz="2800" dirty="0">
                <a:ea typeface="Calibri" panose="020F0502020204030204" pitchFamily="34" charset="0"/>
              </a:rPr>
              <a:t>Encryption</a:t>
            </a:r>
            <a:r>
              <a:rPr lang="en-US" sz="2800" dirty="0">
                <a:effectLst/>
                <a:ea typeface="Calibri" panose="020F0502020204030204" pitchFamily="34" charset="0"/>
              </a:rPr>
              <a:t> in transit - Ensure that data is encrypted while being transmitted</a:t>
            </a:r>
          </a:p>
          <a:p>
            <a:pPr marL="0" lvl="0" indent="0" algn="l" rtl="0">
              <a:lnSpc>
                <a:spcPct val="90000"/>
              </a:lnSpc>
              <a:spcBef>
                <a:spcPts val="0"/>
              </a:spcBef>
              <a:spcAft>
                <a:spcPts val="0"/>
              </a:spcAft>
              <a:buClr>
                <a:schemeClr val="lt1"/>
              </a:buClr>
              <a:buSzPts val="2000"/>
              <a:buNone/>
            </a:pPr>
            <a:endParaRPr lang="en-US" sz="2800" dirty="0">
              <a:ea typeface="Calibri" panose="020F0502020204030204" pitchFamily="34" charset="0"/>
            </a:endParaRPr>
          </a:p>
          <a:p>
            <a:pPr marL="228600" lvl="0" indent="-228600">
              <a:lnSpc>
                <a:spcPct val="90000"/>
              </a:lnSpc>
              <a:spcBef>
                <a:spcPts val="0"/>
              </a:spcBef>
              <a:spcAft>
                <a:spcPts val="0"/>
              </a:spcAft>
              <a:buClr>
                <a:schemeClr val="lt1"/>
              </a:buClr>
              <a:buSzPts val="2000"/>
              <a:buChar char="•"/>
            </a:pPr>
            <a:r>
              <a:rPr lang="en-US" sz="2800" dirty="0">
                <a:ea typeface="Calibri" panose="020F0502020204030204" pitchFamily="34" charset="0"/>
              </a:rPr>
              <a:t>Encryption</a:t>
            </a:r>
            <a:r>
              <a:rPr lang="en-US" sz="2800" dirty="0">
                <a:effectLst/>
                <a:ea typeface="Calibri" panose="020F0502020204030204" pitchFamily="34" charset="0"/>
              </a:rPr>
              <a:t> in use - Ensure that sensitive data is encrypted at all stages</a:t>
            </a:r>
            <a:endParaRPr sz="2800" dirty="0"/>
          </a:p>
          <a:p>
            <a:pPr marL="228600" lvl="0" indent="-88900" algn="l" rtl="0">
              <a:lnSpc>
                <a:spcPct val="90000"/>
              </a:lnSpc>
              <a:spcBef>
                <a:spcPts val="1000"/>
              </a:spcBef>
              <a:spcAft>
                <a:spcPts val="0"/>
              </a:spcAft>
              <a:buClr>
                <a:schemeClr val="lt1"/>
              </a:buClr>
              <a:buSzPts val="2200"/>
              <a:buNone/>
            </a:pPr>
            <a:endParaRPr sz="2800" dirty="0"/>
          </a:p>
        </p:txBody>
      </p:sp>
      <p:pic>
        <p:nvPicPr>
          <p:cNvPr id="183" name="Google Shape;183;p7" descr="Green Pace logo"/>
          <p:cNvPicPr preferRelativeResize="0"/>
          <p:nvPr/>
        </p:nvPicPr>
        <p:blipFill>
          <a:blip r:embed="rId6">
            <a:alphaModFix/>
          </a:blip>
          <a:stretch>
            <a:fillRect/>
          </a:stretch>
        </p:blipFill>
        <p:spPr>
          <a:xfrm>
            <a:off x="10427251" y="66018"/>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EFD9502-18F9-2A4F-9DC9-67FFAA2092B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853"/>
    </mc:Choice>
    <mc:Fallback>
      <p:transition spd="slow" advTm="45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116834" y="601994"/>
            <a:ext cx="7958331" cy="107722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sz="4800" dirty="0"/>
              <a:t>TRIPLE-A POLICIES</a:t>
            </a:r>
            <a:endParaRPr sz="4800" dirty="0"/>
          </a:p>
        </p:txBody>
      </p:sp>
      <p:sp>
        <p:nvSpPr>
          <p:cNvPr id="189" name="Google Shape;189;p8"/>
          <p:cNvSpPr txBox="1">
            <a:spLocks noGrp="1"/>
          </p:cNvSpPr>
          <p:nvPr>
            <p:ph idx="1"/>
          </p:nvPr>
        </p:nvSpPr>
        <p:spPr>
          <a:xfrm>
            <a:off x="1094704" y="2052116"/>
            <a:ext cx="9475435" cy="399782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800" dirty="0">
                <a:effectLst/>
                <a:ea typeface="Calibri" panose="020F0502020204030204" pitchFamily="34" charset="0"/>
              </a:rPr>
              <a:t>Authentication - Authentication involves confirming the right person is accessing the system. </a:t>
            </a:r>
          </a:p>
          <a:p>
            <a:pPr marL="228600" lvl="0" indent="-228600" algn="l" rtl="0">
              <a:lnSpc>
                <a:spcPct val="90000"/>
              </a:lnSpc>
              <a:spcBef>
                <a:spcPts val="0"/>
              </a:spcBef>
              <a:spcAft>
                <a:spcPts val="0"/>
              </a:spcAft>
              <a:buClr>
                <a:schemeClr val="lt1"/>
              </a:buClr>
              <a:buSzPts val="2400"/>
              <a:buChar char="•"/>
            </a:pPr>
            <a:endParaRPr lang="en-US" sz="2800" dirty="0"/>
          </a:p>
          <a:p>
            <a:pPr marL="228600" lvl="0" indent="-228600" algn="l" rtl="0">
              <a:lnSpc>
                <a:spcPct val="90000"/>
              </a:lnSpc>
              <a:spcBef>
                <a:spcPts val="0"/>
              </a:spcBef>
              <a:spcAft>
                <a:spcPts val="0"/>
              </a:spcAft>
              <a:buClr>
                <a:schemeClr val="lt1"/>
              </a:buClr>
              <a:buSzPts val="2400"/>
              <a:buChar char="•"/>
            </a:pPr>
            <a:r>
              <a:rPr lang="en-US" sz="2800" dirty="0">
                <a:effectLst/>
                <a:ea typeface="Calibri" panose="020F0502020204030204" pitchFamily="34" charset="0"/>
              </a:rPr>
              <a:t>Authorization - Authorization refers to an authenticated user’s rights and privileges.</a:t>
            </a:r>
          </a:p>
          <a:p>
            <a:pPr marL="228600" lvl="0" indent="-228600" algn="l" rtl="0">
              <a:lnSpc>
                <a:spcPct val="90000"/>
              </a:lnSpc>
              <a:spcBef>
                <a:spcPts val="0"/>
              </a:spcBef>
              <a:spcAft>
                <a:spcPts val="0"/>
              </a:spcAft>
              <a:buClr>
                <a:schemeClr val="lt1"/>
              </a:buClr>
              <a:buSzPts val="2400"/>
              <a:buChar char="•"/>
            </a:pPr>
            <a:endParaRPr lang="en-US" sz="2800" dirty="0"/>
          </a:p>
          <a:p>
            <a:pPr marL="228600" lvl="0" indent="-228600" algn="l" rtl="0">
              <a:lnSpc>
                <a:spcPct val="90000"/>
              </a:lnSpc>
              <a:spcBef>
                <a:spcPts val="0"/>
              </a:spcBef>
              <a:spcAft>
                <a:spcPts val="0"/>
              </a:spcAft>
              <a:buClr>
                <a:schemeClr val="lt1"/>
              </a:buClr>
              <a:buSzPts val="2400"/>
              <a:buChar char="•"/>
            </a:pPr>
            <a:r>
              <a:rPr lang="en-US" sz="2800" dirty="0">
                <a:effectLst/>
                <a:ea typeface="Calibri" panose="020F0502020204030204" pitchFamily="34" charset="0"/>
              </a:rPr>
              <a:t>Accounting - Accounting is monitoring activities and recording actions for compliance and security purposes.</a:t>
            </a:r>
            <a:endParaRPr sz="2800" dirty="0"/>
          </a:p>
        </p:txBody>
      </p:sp>
      <p:pic>
        <p:nvPicPr>
          <p:cNvPr id="190" name="Google Shape;190;p8" descr="Green Pace logo"/>
          <p:cNvPicPr preferRelativeResize="0"/>
          <p:nvPr/>
        </p:nvPicPr>
        <p:blipFill>
          <a:blip r:embed="rId6">
            <a:alphaModFix/>
          </a:blip>
          <a:stretch>
            <a:fillRect/>
          </a:stretch>
        </p:blipFill>
        <p:spPr>
          <a:xfrm>
            <a:off x="10285584" y="27381"/>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2FA6B55E-C7F7-5945-9723-0932EBAF885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541"/>
    </mc:Choice>
    <mc:Fallback>
      <p:transition spd="slow" advTm="40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3312450" y="1264788"/>
            <a:ext cx="5098043" cy="107722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sz="2800" dirty="0" err="1">
                <a:latin typeface="+mn-lt"/>
              </a:rPr>
              <a:t>CanClearEraseCollection</a:t>
            </a:r>
            <a:endParaRPr sz="2800" dirty="0">
              <a:latin typeface="+mn-lt"/>
            </a:endParaRPr>
          </a:p>
        </p:txBody>
      </p:sp>
      <p:pic>
        <p:nvPicPr>
          <p:cNvPr id="197" name="Google Shape;197;g9504e29505_0_0" descr="Green Pace logo"/>
          <p:cNvPicPr preferRelativeResize="0"/>
          <p:nvPr/>
        </p:nvPicPr>
        <p:blipFill>
          <a:blip r:embed="rId6">
            <a:alphaModFix/>
          </a:blip>
          <a:stretch>
            <a:fillRect/>
          </a:stretch>
        </p:blipFill>
        <p:spPr>
          <a:xfrm>
            <a:off x="10242139" y="23778"/>
            <a:ext cx="886601" cy="1149225"/>
          </a:xfrm>
          <a:prstGeom prst="rect">
            <a:avLst/>
          </a:prstGeom>
          <a:noFill/>
          <a:ln>
            <a:noFill/>
          </a:ln>
        </p:spPr>
      </p:pic>
      <p:pic>
        <p:nvPicPr>
          <p:cNvPr id="5" name="Picture 4">
            <a:extLst>
              <a:ext uri="{FF2B5EF4-FFF2-40B4-BE49-F238E27FC236}">
                <a16:creationId xmlns:a16="http://schemas.microsoft.com/office/drawing/2014/main" id="{67B89660-E26B-4F3B-AED3-669E4332898E}"/>
              </a:ext>
            </a:extLst>
          </p:cNvPr>
          <p:cNvPicPr>
            <a:picLocks noChangeAspect="1"/>
          </p:cNvPicPr>
          <p:nvPr/>
        </p:nvPicPr>
        <p:blipFill>
          <a:blip r:embed="rId7"/>
          <a:stretch>
            <a:fillRect/>
          </a:stretch>
        </p:blipFill>
        <p:spPr>
          <a:xfrm>
            <a:off x="1293790" y="2433801"/>
            <a:ext cx="9391650" cy="2819980"/>
          </a:xfrm>
          <a:prstGeom prst="rect">
            <a:avLst/>
          </a:prstGeom>
        </p:spPr>
      </p:pic>
      <p:pic>
        <p:nvPicPr>
          <p:cNvPr id="7" name="Picture 6">
            <a:extLst>
              <a:ext uri="{FF2B5EF4-FFF2-40B4-BE49-F238E27FC236}">
                <a16:creationId xmlns:a16="http://schemas.microsoft.com/office/drawing/2014/main" id="{F384ACE8-10E4-474D-958F-B1CDD34DA0D1}"/>
              </a:ext>
            </a:extLst>
          </p:cNvPr>
          <p:cNvPicPr>
            <a:picLocks noChangeAspect="1"/>
          </p:cNvPicPr>
          <p:nvPr/>
        </p:nvPicPr>
        <p:blipFill>
          <a:blip r:embed="rId8"/>
          <a:stretch>
            <a:fillRect/>
          </a:stretch>
        </p:blipFill>
        <p:spPr>
          <a:xfrm>
            <a:off x="1293790" y="5673113"/>
            <a:ext cx="9135364" cy="684049"/>
          </a:xfrm>
          <a:prstGeom prst="rect">
            <a:avLst/>
          </a:prstGeom>
        </p:spPr>
      </p:pic>
      <p:sp>
        <p:nvSpPr>
          <p:cNvPr id="11" name="Google Shape;195;g9504e29505_0_0">
            <a:extLst>
              <a:ext uri="{FF2B5EF4-FFF2-40B4-BE49-F238E27FC236}">
                <a16:creationId xmlns:a16="http://schemas.microsoft.com/office/drawing/2014/main" id="{1A13BCC5-18DC-4AC1-A7FF-1D86546707EB}"/>
              </a:ext>
            </a:extLst>
          </p:cNvPr>
          <p:cNvSpPr txBox="1">
            <a:spLocks/>
          </p:cNvSpPr>
          <p:nvPr/>
        </p:nvSpPr>
        <p:spPr>
          <a:xfrm>
            <a:off x="1556172" y="220043"/>
            <a:ext cx="8610600" cy="129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4800" dirty="0"/>
              <a:t>Unit Tests</a:t>
            </a:r>
          </a:p>
        </p:txBody>
      </p:sp>
      <p:pic>
        <p:nvPicPr>
          <p:cNvPr id="2" name="Audio 1">
            <a:hlinkClick r:id="" action="ppaction://media"/>
            <a:extLst>
              <a:ext uri="{FF2B5EF4-FFF2-40B4-BE49-F238E27FC236}">
                <a16:creationId xmlns:a16="http://schemas.microsoft.com/office/drawing/2014/main" id="{79A56949-72E2-9445-A467-92BA1CC09099}"/>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7180"/>
    </mc:Choice>
    <mc:Fallback>
      <p:transition spd="slow" advTm="47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1544089" y="1531287"/>
            <a:ext cx="7958331" cy="107722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sz="2800" dirty="0" err="1">
                <a:latin typeface="+mn-lt"/>
              </a:rPr>
              <a:t>CanOutOfRangeExceptionThrow</a:t>
            </a:r>
            <a:endParaRPr sz="2800" dirty="0">
              <a:latin typeface="+mn-lt"/>
            </a:endParaRPr>
          </a:p>
        </p:txBody>
      </p:sp>
      <p:pic>
        <p:nvPicPr>
          <p:cNvPr id="197" name="Google Shape;197;g9504e29505_0_0" descr="Green Pace logo"/>
          <p:cNvPicPr preferRelativeResize="0"/>
          <p:nvPr/>
        </p:nvPicPr>
        <p:blipFill>
          <a:blip r:embed="rId6">
            <a:alphaModFix/>
          </a:blip>
          <a:stretch>
            <a:fillRect/>
          </a:stretch>
        </p:blipFill>
        <p:spPr>
          <a:xfrm>
            <a:off x="10311341" y="79501"/>
            <a:ext cx="886601" cy="1149225"/>
          </a:xfrm>
          <a:prstGeom prst="rect">
            <a:avLst/>
          </a:prstGeom>
          <a:noFill/>
          <a:ln>
            <a:noFill/>
          </a:ln>
        </p:spPr>
      </p:pic>
      <p:pic>
        <p:nvPicPr>
          <p:cNvPr id="3" name="Picture 2">
            <a:extLst>
              <a:ext uri="{FF2B5EF4-FFF2-40B4-BE49-F238E27FC236}">
                <a16:creationId xmlns:a16="http://schemas.microsoft.com/office/drawing/2014/main" id="{08444599-A4F1-4A9A-B969-341346AFF2AB}"/>
              </a:ext>
            </a:extLst>
          </p:cNvPr>
          <p:cNvPicPr>
            <a:picLocks noChangeAspect="1"/>
          </p:cNvPicPr>
          <p:nvPr/>
        </p:nvPicPr>
        <p:blipFill>
          <a:blip r:embed="rId7"/>
          <a:stretch>
            <a:fillRect/>
          </a:stretch>
        </p:blipFill>
        <p:spPr>
          <a:xfrm>
            <a:off x="457332" y="2911077"/>
            <a:ext cx="10850225" cy="1035846"/>
          </a:xfrm>
          <a:prstGeom prst="rect">
            <a:avLst/>
          </a:prstGeom>
        </p:spPr>
      </p:pic>
      <p:pic>
        <p:nvPicPr>
          <p:cNvPr id="7" name="Picture 6">
            <a:extLst>
              <a:ext uri="{FF2B5EF4-FFF2-40B4-BE49-F238E27FC236}">
                <a16:creationId xmlns:a16="http://schemas.microsoft.com/office/drawing/2014/main" id="{5C2733C5-DB19-4849-A374-D015F9C1CB3A}"/>
              </a:ext>
            </a:extLst>
          </p:cNvPr>
          <p:cNvPicPr>
            <a:picLocks noChangeAspect="1"/>
          </p:cNvPicPr>
          <p:nvPr/>
        </p:nvPicPr>
        <p:blipFill>
          <a:blip r:embed="rId8"/>
          <a:stretch>
            <a:fillRect/>
          </a:stretch>
        </p:blipFill>
        <p:spPr>
          <a:xfrm>
            <a:off x="611876" y="4552045"/>
            <a:ext cx="9822759" cy="700063"/>
          </a:xfrm>
          <a:prstGeom prst="rect">
            <a:avLst/>
          </a:prstGeom>
        </p:spPr>
      </p:pic>
      <p:sp>
        <p:nvSpPr>
          <p:cNvPr id="8" name="Google Shape;195;g9504e29505_0_0">
            <a:extLst>
              <a:ext uri="{FF2B5EF4-FFF2-40B4-BE49-F238E27FC236}">
                <a16:creationId xmlns:a16="http://schemas.microsoft.com/office/drawing/2014/main" id="{D9283171-34A7-6941-9FF3-12ECB09FDBB9}"/>
              </a:ext>
            </a:extLst>
          </p:cNvPr>
          <p:cNvSpPr txBox="1">
            <a:spLocks/>
          </p:cNvSpPr>
          <p:nvPr/>
        </p:nvSpPr>
        <p:spPr>
          <a:xfrm>
            <a:off x="1217955" y="474340"/>
            <a:ext cx="8610600" cy="129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4800" dirty="0"/>
              <a:t>Unit Tests</a:t>
            </a:r>
          </a:p>
        </p:txBody>
      </p:sp>
      <p:pic>
        <p:nvPicPr>
          <p:cNvPr id="2" name="Audio 1">
            <a:hlinkClick r:id="" action="ppaction://media"/>
            <a:extLst>
              <a:ext uri="{FF2B5EF4-FFF2-40B4-BE49-F238E27FC236}">
                <a16:creationId xmlns:a16="http://schemas.microsoft.com/office/drawing/2014/main" id="{41140A50-C855-0E41-B105-DDCAEB679676}"/>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302800114"/>
      </p:ext>
    </p:extLst>
  </p:cSld>
  <p:clrMapOvr>
    <a:masterClrMapping/>
  </p:clrMapOvr>
  <mc:AlternateContent xmlns:mc="http://schemas.openxmlformats.org/markup-compatibility/2006">
    <mc:Choice xmlns:p14="http://schemas.microsoft.com/office/powerpoint/2010/main" Requires="p14">
      <p:transition spd="slow" p14:dur="2000" advTm="29953"/>
    </mc:Choice>
    <mc:Fallback>
      <p:transition spd="slow" advTm="29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purl.org/dc/elements/1.1/"/>
    <ds:schemaRef ds:uri="http://schemas.microsoft.com/office/2006/documentManagement/types"/>
    <ds:schemaRef ds:uri="http://purl.org/dc/terms/"/>
    <ds:schemaRef ds:uri="http://schemas.microsoft.com/office/infopath/2007/PartnerControls"/>
    <ds:schemaRef ds:uri="http://purl.org/dc/dcmityp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{45F2EACC-9399-E847-B75C-983397E3D603}tf16401378</Template>
  <TotalTime>1598</TotalTime>
  <Words>814</Words>
  <Application>Microsoft Macintosh PowerPoint</Application>
  <PresentationFormat>Widescreen</PresentationFormat>
  <Paragraphs>126</Paragraphs>
  <Slides>17</Slides>
  <Notes>17</Notes>
  <HiddenSlides>0</HiddenSlides>
  <MMClips>17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Wingdings 3</vt:lpstr>
      <vt:lpstr>Arial</vt:lpstr>
      <vt:lpstr>Wingdings</vt:lpstr>
      <vt:lpstr>Century Gothic</vt:lpstr>
      <vt:lpstr>MS Shell Dlg 2</vt:lpstr>
      <vt:lpstr>Madison</vt:lpstr>
      <vt:lpstr>Green Pace Security Policy</vt:lpstr>
      <vt:lpstr>DEFENSE IN DEPTH</vt:lpstr>
      <vt:lpstr>THREATS MATRIX</vt:lpstr>
      <vt:lpstr>SECURITY PRINCIPLES</vt:lpstr>
      <vt:lpstr>CODING STANDARDS</vt:lpstr>
      <vt:lpstr>ENCRYPTION POLICIES</vt:lpstr>
      <vt:lpstr>TRIPLE-A POLICIES</vt:lpstr>
      <vt:lpstr>CanClearEraseCollection</vt:lpstr>
      <vt:lpstr>CanOutOfRangeExceptionThrow</vt:lpstr>
      <vt:lpstr>CanLengthErrorExceptionThrow</vt:lpstr>
      <vt:lpstr>CanPopBackCollection</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Pace</dc:title>
  <dc:creator>Kathy Shields</dc:creator>
  <cp:lastModifiedBy>Adkins, Charles</cp:lastModifiedBy>
  <cp:revision>36</cp:revision>
  <dcterms:created xsi:type="dcterms:W3CDTF">2020-08-19T17:59:24Z</dcterms:created>
  <dcterms:modified xsi:type="dcterms:W3CDTF">2024-04-21T14:40:13Z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